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8288000" cy="10693400"/>
  <p:notesSz cx="6858000" cy="9144000"/>
  <p:embeddedFontLst>
    <p:embeddedFont>
      <p:font typeface="Montserrat Bold" charset="1" panose="00000800000000000000"/>
      <p:regular r:id="rId25"/>
    </p:embeddedFont>
    <p:embeddedFont>
      <p:font typeface="Montserrat" charset="1" panose="00000500000000000000"/>
      <p:regular r:id="rId26"/>
    </p:embeddedFont>
    <p:embeddedFont>
      <p:font typeface="Open Sauce Bold" charset="1" panose="00000800000000000000"/>
      <p:regular r:id="rId27"/>
    </p:embeddedFont>
    <p:embeddedFont>
      <p:font typeface="Canva Sans" charset="1" panose="020B0503030501040103"/>
      <p:regular r:id="rId28"/>
    </p:embeddedFont>
    <p:embeddedFont>
      <p:font typeface="Canva Sans Bold" charset="1" panose="020B0803030501040103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3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3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3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30.png" Type="http://schemas.openxmlformats.org/officeDocument/2006/relationships/image"/><Relationship Id="rId6" Target="../media/image31.svg" Type="http://schemas.openxmlformats.org/officeDocument/2006/relationships/image"/><Relationship Id="rId7" Target="../media/image40.png" Type="http://schemas.openxmlformats.org/officeDocument/2006/relationships/image"/><Relationship Id="rId8" Target="../media/image41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8.png" Type="http://schemas.openxmlformats.org/officeDocument/2006/relationships/image"/><Relationship Id="rId11" Target="../media/image49.svg" Type="http://schemas.openxmlformats.org/officeDocument/2006/relationships/image"/><Relationship Id="rId12" Target="../media/image50.png" Type="http://schemas.openxmlformats.org/officeDocument/2006/relationships/image"/><Relationship Id="rId13" Target="../media/image51.svg" Type="http://schemas.openxmlformats.org/officeDocument/2006/relationships/image"/><Relationship Id="rId14" Target="../media/image52.png" Type="http://schemas.openxmlformats.org/officeDocument/2006/relationships/image"/><Relationship Id="rId2" Target="../media/image42.png" Type="http://schemas.openxmlformats.org/officeDocument/2006/relationships/image"/><Relationship Id="rId3" Target="../media/image43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44.png" Type="http://schemas.openxmlformats.org/officeDocument/2006/relationships/image"/><Relationship Id="rId7" Target="../media/image45.svg" Type="http://schemas.openxmlformats.org/officeDocument/2006/relationships/image"/><Relationship Id="rId8" Target="../media/image46.png" Type="http://schemas.openxmlformats.org/officeDocument/2006/relationships/image"/><Relationship Id="rId9" Target="../media/image47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svg" Type="http://schemas.openxmlformats.org/officeDocument/2006/relationships/image"/><Relationship Id="rId11" Target="../media/image17.png" Type="http://schemas.openxmlformats.org/officeDocument/2006/relationships/image"/><Relationship Id="rId12" Target="../media/image18.svg" Type="http://schemas.openxmlformats.org/officeDocument/2006/relationships/image"/><Relationship Id="rId13" Target="../media/image19.png" Type="http://schemas.openxmlformats.org/officeDocument/2006/relationships/image"/><Relationship Id="rId14" Target="../media/image20.svg" Type="http://schemas.openxmlformats.org/officeDocument/2006/relationships/image"/><Relationship Id="rId15" Target="../media/image21.png" Type="http://schemas.openxmlformats.org/officeDocument/2006/relationships/image"/><Relationship Id="rId16" Target="../media/image22.svg" Type="http://schemas.openxmlformats.org/officeDocument/2006/relationships/image"/><Relationship Id="rId17" Target="../media/image23.png" Type="http://schemas.openxmlformats.org/officeDocument/2006/relationships/image"/><Relationship Id="rId18" Target="../media/image24.svg" Type="http://schemas.openxmlformats.org/officeDocument/2006/relationships/image"/><Relationship Id="rId2" Target="../media/image10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13.png" Type="http://schemas.openxmlformats.org/officeDocument/2006/relationships/image"/><Relationship Id="rId8" Target="../media/image14.svg" Type="http://schemas.openxmlformats.org/officeDocument/2006/relationships/image"/><Relationship Id="rId9" Target="../media/image1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2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2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2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30.png" Type="http://schemas.openxmlformats.org/officeDocument/2006/relationships/image"/><Relationship Id="rId6" Target="../media/image31.svg" Type="http://schemas.openxmlformats.org/officeDocument/2006/relationships/image"/><Relationship Id="rId7" Target="../media/image32.png" Type="http://schemas.openxmlformats.org/officeDocument/2006/relationships/image"/><Relationship Id="rId8" Target="../media/image33.svg" Type="http://schemas.openxmlformats.org/officeDocument/2006/relationships/image"/><Relationship Id="rId9" Target="../media/image3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3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1C2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53337" y="202500"/>
            <a:ext cx="18594674" cy="10419837"/>
          </a:xfrm>
          <a:custGeom>
            <a:avLst/>
            <a:gdLst/>
            <a:ahLst/>
            <a:cxnLst/>
            <a:rect r="r" b="b" t="t" l="l"/>
            <a:pathLst>
              <a:path h="10419837" w="18594674">
                <a:moveTo>
                  <a:pt x="0" y="0"/>
                </a:moveTo>
                <a:lnTo>
                  <a:pt x="18594674" y="0"/>
                </a:lnTo>
                <a:lnTo>
                  <a:pt x="18594674" y="10419837"/>
                </a:lnTo>
                <a:lnTo>
                  <a:pt x="0" y="104198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l="-9455" t="0" r="-9455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4109266"/>
            <a:ext cx="18288000" cy="18288000"/>
          </a:xfrm>
          <a:custGeom>
            <a:avLst/>
            <a:gdLst/>
            <a:ahLst/>
            <a:cxnLst/>
            <a:rect r="r" b="b" t="t" l="l"/>
            <a:pathLst>
              <a:path h="18288000" w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386075" y="4154582"/>
            <a:ext cx="19244932" cy="6334918"/>
          </a:xfrm>
          <a:custGeom>
            <a:avLst/>
            <a:gdLst/>
            <a:ahLst/>
            <a:cxnLst/>
            <a:rect r="r" b="b" t="t" l="l"/>
            <a:pathLst>
              <a:path h="6334918" w="19244932">
                <a:moveTo>
                  <a:pt x="0" y="0"/>
                </a:moveTo>
                <a:lnTo>
                  <a:pt x="19244932" y="0"/>
                </a:lnTo>
                <a:lnTo>
                  <a:pt x="19244932" y="6334918"/>
                </a:lnTo>
                <a:lnTo>
                  <a:pt x="0" y="63349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45504" r="0" b="-45504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99112" y="8900587"/>
            <a:ext cx="1965695" cy="1120420"/>
          </a:xfrm>
          <a:custGeom>
            <a:avLst/>
            <a:gdLst/>
            <a:ahLst/>
            <a:cxnLst/>
            <a:rect r="r" b="b" t="t" l="l"/>
            <a:pathLst>
              <a:path h="1120420" w="1965695">
                <a:moveTo>
                  <a:pt x="0" y="0"/>
                </a:moveTo>
                <a:lnTo>
                  <a:pt x="1965695" y="0"/>
                </a:lnTo>
                <a:lnTo>
                  <a:pt x="1965695" y="1120420"/>
                </a:lnTo>
                <a:lnTo>
                  <a:pt x="0" y="11204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3522" t="-11760" r="-12289" b="-980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866749" y="83655"/>
            <a:ext cx="9600322" cy="10524689"/>
          </a:xfrm>
          <a:custGeom>
            <a:avLst/>
            <a:gdLst/>
            <a:ahLst/>
            <a:cxnLst/>
            <a:rect r="r" b="b" t="t" l="l"/>
            <a:pathLst>
              <a:path h="10524689" w="9600322">
                <a:moveTo>
                  <a:pt x="0" y="0"/>
                </a:moveTo>
                <a:lnTo>
                  <a:pt x="9600322" y="0"/>
                </a:lnTo>
                <a:lnTo>
                  <a:pt x="9600322" y="10524690"/>
                </a:lnTo>
                <a:lnTo>
                  <a:pt x="0" y="105246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3609585" y="938013"/>
            <a:ext cx="8409481" cy="8409448"/>
            <a:chOff x="0" y="0"/>
            <a:chExt cx="6350000" cy="634997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l="-32992" t="0" r="-16959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-2225730" y="-459640"/>
            <a:ext cx="7856462" cy="2120283"/>
            <a:chOff x="0" y="0"/>
            <a:chExt cx="772921" cy="20859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72921" cy="208594"/>
            </a:xfrm>
            <a:custGeom>
              <a:avLst/>
              <a:gdLst/>
              <a:ahLst/>
              <a:cxnLst/>
              <a:rect r="r" b="b" t="t" l="l"/>
              <a:pathLst>
                <a:path h="208594" w="772921">
                  <a:moveTo>
                    <a:pt x="94809" y="0"/>
                  </a:moveTo>
                  <a:lnTo>
                    <a:pt x="678112" y="0"/>
                  </a:lnTo>
                  <a:cubicBezTo>
                    <a:pt x="703257" y="0"/>
                    <a:pt x="727372" y="9989"/>
                    <a:pt x="745152" y="27769"/>
                  </a:cubicBezTo>
                  <a:cubicBezTo>
                    <a:pt x="762932" y="45549"/>
                    <a:pt x="772921" y="69664"/>
                    <a:pt x="772921" y="94809"/>
                  </a:cubicBezTo>
                  <a:lnTo>
                    <a:pt x="772921" y="113785"/>
                  </a:lnTo>
                  <a:cubicBezTo>
                    <a:pt x="772921" y="166146"/>
                    <a:pt x="730474" y="208594"/>
                    <a:pt x="678112" y="208594"/>
                  </a:cubicBezTo>
                  <a:lnTo>
                    <a:pt x="94809" y="208594"/>
                  </a:lnTo>
                  <a:cubicBezTo>
                    <a:pt x="69664" y="208594"/>
                    <a:pt x="45549" y="198605"/>
                    <a:pt x="27769" y="180825"/>
                  </a:cubicBezTo>
                  <a:cubicBezTo>
                    <a:pt x="9989" y="163045"/>
                    <a:pt x="0" y="138930"/>
                    <a:pt x="0" y="113785"/>
                  </a:cubicBezTo>
                  <a:lnTo>
                    <a:pt x="0" y="94809"/>
                  </a:lnTo>
                  <a:cubicBezTo>
                    <a:pt x="0" y="69664"/>
                    <a:pt x="9989" y="45549"/>
                    <a:pt x="27769" y="27769"/>
                  </a:cubicBezTo>
                  <a:cubicBezTo>
                    <a:pt x="45549" y="9989"/>
                    <a:pt x="69664" y="0"/>
                    <a:pt x="9480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19050"/>
              <a:ext cx="772921" cy="227644"/>
            </a:xfrm>
            <a:prstGeom prst="rect">
              <a:avLst/>
            </a:prstGeom>
          </p:spPr>
          <p:txBody>
            <a:bodyPr anchor="ctr" rtlCol="false" tIns="48876" lIns="48876" bIns="48876" rIns="48876"/>
            <a:lstStyle/>
            <a:p>
              <a:pPr algn="ctr">
                <a:lnSpc>
                  <a:spcPts val="1885"/>
                </a:lnSpc>
              </a:pPr>
            </a:p>
          </p:txBody>
        </p:sp>
      </p:grpSp>
      <p:sp>
        <p:nvSpPr>
          <p:cNvPr name="AutoShape 12" id="12"/>
          <p:cNvSpPr/>
          <p:nvPr/>
        </p:nvSpPr>
        <p:spPr>
          <a:xfrm>
            <a:off x="2436833" y="3311209"/>
            <a:ext cx="0" cy="5362982"/>
          </a:xfrm>
          <a:prstGeom prst="line">
            <a:avLst/>
          </a:prstGeom>
          <a:ln cap="rnd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3" id="13"/>
          <p:cNvSpPr/>
          <p:nvPr/>
        </p:nvSpPr>
        <p:spPr>
          <a:xfrm flipH="false" flipV="false" rot="0">
            <a:off x="1108028" y="540372"/>
            <a:ext cx="3188220" cy="795281"/>
          </a:xfrm>
          <a:custGeom>
            <a:avLst/>
            <a:gdLst/>
            <a:ahLst/>
            <a:cxnLst/>
            <a:rect r="r" b="b" t="t" l="l"/>
            <a:pathLst>
              <a:path h="795281" w="3188220">
                <a:moveTo>
                  <a:pt x="0" y="0"/>
                </a:moveTo>
                <a:lnTo>
                  <a:pt x="3188220" y="0"/>
                </a:lnTo>
                <a:lnTo>
                  <a:pt x="3188220" y="795282"/>
                </a:lnTo>
                <a:lnTo>
                  <a:pt x="0" y="79528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-17737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877737" y="1826503"/>
            <a:ext cx="6532526" cy="514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2"/>
              </a:lnSpc>
            </a:pPr>
            <a:r>
              <a:rPr lang="en-US" b="true" sz="300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Introduct</a:t>
            </a:r>
            <a:r>
              <a:rPr lang="en-US" b="true" sz="300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ion to SKY ERP HRM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702138" y="3583089"/>
            <a:ext cx="6916622" cy="456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891"/>
              </a:lnSpc>
            </a:pPr>
            <a:r>
              <a:rPr lang="en-US" b="true" sz="2799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Stream</a:t>
            </a:r>
            <a:r>
              <a:rPr lang="en-US" b="true" sz="2799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line. Automate. Empower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702138" y="4553750"/>
            <a:ext cx="10164612" cy="37520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36"/>
              </a:lnSpc>
            </a:pP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SKY ERP HRM, developed by Eve</a:t>
            </a:r>
            <a:r>
              <a:rPr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rex Infotech, is a comprehensive software solution that centralises and streamlines core HR functions like attendance, leave, payroll, recruitment, performance, and compliance. Its modular, scalable design suits organisations of all sizes. With a user-friendly interface and mobile app, it enables HR teams and employees to access key features anytime. Automation reduces manual work, improves accuracy, and supports faster decisions – enhancing productivity and providing real-time workforce insights.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0250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4109266"/>
            <a:ext cx="18288000" cy="18288000"/>
          </a:xfrm>
          <a:custGeom>
            <a:avLst/>
            <a:gdLst/>
            <a:ahLst/>
            <a:cxnLst/>
            <a:rect r="r" b="b" t="t" l="l"/>
            <a:pathLst>
              <a:path h="18288000" w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10588" y="7715603"/>
            <a:ext cx="5677412" cy="2736986"/>
          </a:xfrm>
          <a:custGeom>
            <a:avLst/>
            <a:gdLst/>
            <a:ahLst/>
            <a:cxnLst/>
            <a:rect r="r" b="b" t="t" l="l"/>
            <a:pathLst>
              <a:path h="2736986" w="5677412">
                <a:moveTo>
                  <a:pt x="0" y="0"/>
                </a:moveTo>
                <a:lnTo>
                  <a:pt x="5677412" y="0"/>
                </a:lnTo>
                <a:lnTo>
                  <a:pt x="5677412" y="2736985"/>
                </a:lnTo>
                <a:lnTo>
                  <a:pt x="0" y="27369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0">
            <a:off x="-369380" y="852832"/>
            <a:ext cx="1279725" cy="0"/>
          </a:xfrm>
          <a:prstGeom prst="line">
            <a:avLst/>
          </a:prstGeom>
          <a:ln cap="flat" w="38100">
            <a:solidFill>
              <a:srgbClr val="ED1C2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0" y="10110868"/>
            <a:ext cx="7387936" cy="378632"/>
          </a:xfrm>
          <a:custGeom>
            <a:avLst/>
            <a:gdLst/>
            <a:ahLst/>
            <a:cxnLst/>
            <a:rect r="r" b="b" t="t" l="l"/>
            <a:pathLst>
              <a:path h="378632" w="7387936">
                <a:moveTo>
                  <a:pt x="0" y="0"/>
                </a:moveTo>
                <a:lnTo>
                  <a:pt x="7387936" y="0"/>
                </a:lnTo>
                <a:lnTo>
                  <a:pt x="7387936" y="378632"/>
                </a:lnTo>
                <a:lnTo>
                  <a:pt x="0" y="3786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721253" y="2108136"/>
            <a:ext cx="8142548" cy="772297"/>
            <a:chOff x="0" y="0"/>
            <a:chExt cx="5188273" cy="49209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188274" cy="492093"/>
            </a:xfrm>
            <a:custGeom>
              <a:avLst/>
              <a:gdLst/>
              <a:ahLst/>
              <a:cxnLst/>
              <a:rect r="r" b="b" t="t" l="l"/>
              <a:pathLst>
                <a:path h="492093" w="5188274">
                  <a:moveTo>
                    <a:pt x="0" y="0"/>
                  </a:moveTo>
                  <a:lnTo>
                    <a:pt x="5188274" y="0"/>
                  </a:lnTo>
                  <a:lnTo>
                    <a:pt x="5188274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5188273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721253" y="4822559"/>
            <a:ext cx="8142548" cy="772297"/>
            <a:chOff x="0" y="0"/>
            <a:chExt cx="5188273" cy="49209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188274" cy="492093"/>
            </a:xfrm>
            <a:custGeom>
              <a:avLst/>
              <a:gdLst/>
              <a:ahLst/>
              <a:cxnLst/>
              <a:rect r="r" b="b" t="t" l="l"/>
              <a:pathLst>
                <a:path h="492093" w="5188274">
                  <a:moveTo>
                    <a:pt x="0" y="0"/>
                  </a:moveTo>
                  <a:lnTo>
                    <a:pt x="5188274" y="0"/>
                  </a:lnTo>
                  <a:lnTo>
                    <a:pt x="5188274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5188273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721253" y="3011264"/>
            <a:ext cx="8142548" cy="772297"/>
            <a:chOff x="0" y="0"/>
            <a:chExt cx="5188273" cy="49209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188274" cy="492093"/>
            </a:xfrm>
            <a:custGeom>
              <a:avLst/>
              <a:gdLst/>
              <a:ahLst/>
              <a:cxnLst/>
              <a:rect r="r" b="b" t="t" l="l"/>
              <a:pathLst>
                <a:path h="492093" w="5188274">
                  <a:moveTo>
                    <a:pt x="0" y="0"/>
                  </a:moveTo>
                  <a:lnTo>
                    <a:pt x="5188274" y="0"/>
                  </a:lnTo>
                  <a:lnTo>
                    <a:pt x="5188274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5188273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721253" y="5728206"/>
            <a:ext cx="8142548" cy="772297"/>
            <a:chOff x="0" y="0"/>
            <a:chExt cx="5188273" cy="49209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5188274" cy="492093"/>
            </a:xfrm>
            <a:custGeom>
              <a:avLst/>
              <a:gdLst/>
              <a:ahLst/>
              <a:cxnLst/>
              <a:rect r="r" b="b" t="t" l="l"/>
              <a:pathLst>
                <a:path h="492093" w="5188274">
                  <a:moveTo>
                    <a:pt x="0" y="0"/>
                  </a:moveTo>
                  <a:lnTo>
                    <a:pt x="5188274" y="0"/>
                  </a:lnTo>
                  <a:lnTo>
                    <a:pt x="5188274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5188273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721253" y="3916912"/>
            <a:ext cx="8142548" cy="772297"/>
            <a:chOff x="0" y="0"/>
            <a:chExt cx="5188273" cy="492093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188274" cy="492093"/>
            </a:xfrm>
            <a:custGeom>
              <a:avLst/>
              <a:gdLst/>
              <a:ahLst/>
              <a:cxnLst/>
              <a:rect r="r" b="b" t="t" l="l"/>
              <a:pathLst>
                <a:path h="492093" w="5188274">
                  <a:moveTo>
                    <a:pt x="0" y="0"/>
                  </a:moveTo>
                  <a:lnTo>
                    <a:pt x="5188274" y="0"/>
                  </a:lnTo>
                  <a:lnTo>
                    <a:pt x="5188274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5188273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721253" y="6633854"/>
            <a:ext cx="8142548" cy="772297"/>
            <a:chOff x="0" y="0"/>
            <a:chExt cx="5188273" cy="49209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188274" cy="492093"/>
            </a:xfrm>
            <a:custGeom>
              <a:avLst/>
              <a:gdLst/>
              <a:ahLst/>
              <a:cxnLst/>
              <a:rect r="r" b="b" t="t" l="l"/>
              <a:pathLst>
                <a:path h="492093" w="5188274">
                  <a:moveTo>
                    <a:pt x="0" y="0"/>
                  </a:moveTo>
                  <a:lnTo>
                    <a:pt x="5188274" y="0"/>
                  </a:lnTo>
                  <a:lnTo>
                    <a:pt x="5188274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5188273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769997" y="2108136"/>
            <a:ext cx="951256" cy="772297"/>
            <a:chOff x="0" y="0"/>
            <a:chExt cx="606122" cy="492093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769997" y="4822559"/>
            <a:ext cx="951256" cy="772297"/>
            <a:chOff x="0" y="0"/>
            <a:chExt cx="606122" cy="492093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769997" y="3011264"/>
            <a:ext cx="951256" cy="772297"/>
            <a:chOff x="0" y="0"/>
            <a:chExt cx="606122" cy="492093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769997" y="5728206"/>
            <a:ext cx="951256" cy="772297"/>
            <a:chOff x="0" y="0"/>
            <a:chExt cx="606122" cy="49209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769997" y="3916912"/>
            <a:ext cx="951256" cy="772297"/>
            <a:chOff x="0" y="0"/>
            <a:chExt cx="606122" cy="492093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769997" y="6633854"/>
            <a:ext cx="951256" cy="772297"/>
            <a:chOff x="0" y="0"/>
            <a:chExt cx="606122" cy="492093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1721253" y="7539501"/>
            <a:ext cx="8142548" cy="772297"/>
            <a:chOff x="0" y="0"/>
            <a:chExt cx="5188273" cy="492093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5188274" cy="492093"/>
            </a:xfrm>
            <a:custGeom>
              <a:avLst/>
              <a:gdLst/>
              <a:ahLst/>
              <a:cxnLst/>
              <a:rect r="r" b="b" t="t" l="l"/>
              <a:pathLst>
                <a:path h="492093" w="5188274">
                  <a:moveTo>
                    <a:pt x="0" y="0"/>
                  </a:moveTo>
                  <a:lnTo>
                    <a:pt x="5188274" y="0"/>
                  </a:lnTo>
                  <a:lnTo>
                    <a:pt x="5188274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38100"/>
              <a:ext cx="5188273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1721253" y="8445148"/>
            <a:ext cx="8142548" cy="772297"/>
            <a:chOff x="0" y="0"/>
            <a:chExt cx="5188273" cy="492093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5188274" cy="492093"/>
            </a:xfrm>
            <a:custGeom>
              <a:avLst/>
              <a:gdLst/>
              <a:ahLst/>
              <a:cxnLst/>
              <a:rect r="r" b="b" t="t" l="l"/>
              <a:pathLst>
                <a:path h="492093" w="5188274">
                  <a:moveTo>
                    <a:pt x="0" y="0"/>
                  </a:moveTo>
                  <a:lnTo>
                    <a:pt x="5188274" y="0"/>
                  </a:lnTo>
                  <a:lnTo>
                    <a:pt x="5188274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48" id="48"/>
            <p:cNvSpPr txBox="true"/>
            <p:nvPr/>
          </p:nvSpPr>
          <p:spPr>
            <a:xfrm>
              <a:off x="0" y="-38100"/>
              <a:ext cx="5188273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769997" y="7539501"/>
            <a:ext cx="951256" cy="772297"/>
            <a:chOff x="0" y="0"/>
            <a:chExt cx="606122" cy="492093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51" id="51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769997" y="8445148"/>
            <a:ext cx="951256" cy="772297"/>
            <a:chOff x="0" y="0"/>
            <a:chExt cx="606122" cy="492093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54" id="54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5" id="55"/>
          <p:cNvGrpSpPr>
            <a:grpSpLocks noChangeAspect="true"/>
          </p:cNvGrpSpPr>
          <p:nvPr/>
        </p:nvGrpSpPr>
        <p:grpSpPr>
          <a:xfrm rot="0">
            <a:off x="10073351" y="2528091"/>
            <a:ext cx="8001218" cy="6424107"/>
            <a:chOff x="0" y="0"/>
            <a:chExt cx="7467600" cy="5995670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7467600" cy="4513580"/>
            </a:xfrm>
            <a:custGeom>
              <a:avLst/>
              <a:gdLst/>
              <a:ahLst/>
              <a:cxnLst/>
              <a:rect r="r" b="b" t="t" l="l"/>
              <a:pathLst>
                <a:path h="4513580" w="746760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57" id="57"/>
            <p:cNvSpPr/>
            <p:nvPr/>
          </p:nvSpPr>
          <p:spPr>
            <a:xfrm flipH="false" flipV="false" rot="0">
              <a:off x="0" y="4514850"/>
              <a:ext cx="7467600" cy="695960"/>
            </a:xfrm>
            <a:custGeom>
              <a:avLst/>
              <a:gdLst/>
              <a:ahLst/>
              <a:cxnLst/>
              <a:rect r="r" b="b" t="t" l="l"/>
              <a:pathLst>
                <a:path h="695960" w="746760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58" id="58"/>
            <p:cNvSpPr/>
            <p:nvPr/>
          </p:nvSpPr>
          <p:spPr>
            <a:xfrm flipH="false" flipV="false" rot="0">
              <a:off x="2429510" y="5210810"/>
              <a:ext cx="2606040" cy="791210"/>
            </a:xfrm>
            <a:custGeom>
              <a:avLst/>
              <a:gdLst/>
              <a:ahLst/>
              <a:cxnLst/>
              <a:rect r="r" b="b" t="t" l="l"/>
              <a:pathLst>
                <a:path h="791210" w="260604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</p:sp>
        <p:sp>
          <p:nvSpPr>
            <p:cNvPr name="Freeform 59" id="59"/>
            <p:cNvSpPr/>
            <p:nvPr/>
          </p:nvSpPr>
          <p:spPr>
            <a:xfrm flipH="false" flipV="false" rot="0">
              <a:off x="314960" y="353060"/>
              <a:ext cx="6827520" cy="3835400"/>
            </a:xfrm>
            <a:custGeom>
              <a:avLst/>
              <a:gdLst/>
              <a:ahLst/>
              <a:cxnLst/>
              <a:rect r="r" b="b" t="t" l="l"/>
              <a:pathLst>
                <a:path h="3835400" w="682752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9"/>
              <a:stretch>
                <a:fillRect l="-57" t="0" r="-57" b="0"/>
              </a:stretch>
            </a:blipFill>
          </p:spPr>
        </p:sp>
      </p:grpSp>
      <p:grpSp>
        <p:nvGrpSpPr>
          <p:cNvPr name="Group 60" id="60"/>
          <p:cNvGrpSpPr/>
          <p:nvPr/>
        </p:nvGrpSpPr>
        <p:grpSpPr>
          <a:xfrm rot="0">
            <a:off x="-229214" y="628448"/>
            <a:ext cx="11204046" cy="1205505"/>
            <a:chOff x="0" y="0"/>
            <a:chExt cx="14938728" cy="1607339"/>
          </a:xfrm>
        </p:grpSpPr>
        <p:sp>
          <p:nvSpPr>
            <p:cNvPr name="TextBox 61" id="61"/>
            <p:cNvSpPr txBox="true"/>
            <p:nvPr/>
          </p:nvSpPr>
          <p:spPr>
            <a:xfrm rot="0">
              <a:off x="0" y="0"/>
              <a:ext cx="14938728" cy="800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1">
                <a:lnSpc>
                  <a:spcPts val="4799"/>
                </a:lnSpc>
              </a:pPr>
              <a:r>
                <a:rPr lang="en-US" b="true" sz="3999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Intern</a:t>
              </a:r>
              <a:r>
                <a:rPr lang="en-US" b="true" sz="3999" strike="noStrike" u="non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al Recr</a:t>
              </a:r>
              <a:r>
                <a:rPr lang="en-US" b="true" sz="3999" strike="noStrike" u="non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uit</a:t>
              </a:r>
              <a:r>
                <a:rPr lang="en-US" b="true" sz="3999" strike="noStrike" u="non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ment Management</a:t>
              </a:r>
            </a:p>
          </p:txBody>
        </p:sp>
        <p:sp>
          <p:nvSpPr>
            <p:cNvPr name="TextBox 62" id="62"/>
            <p:cNvSpPr txBox="true"/>
            <p:nvPr/>
          </p:nvSpPr>
          <p:spPr>
            <a:xfrm rot="0">
              <a:off x="735021" y="993295"/>
              <a:ext cx="13468686" cy="6140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9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3" id="63"/>
          <p:cNvSpPr txBox="true"/>
          <p:nvPr/>
        </p:nvSpPr>
        <p:spPr>
          <a:xfrm rot="0">
            <a:off x="855722" y="10111901"/>
            <a:ext cx="5676492" cy="340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36"/>
              </a:lnSpc>
              <a:spcBef>
                <a:spcPct val="0"/>
              </a:spcBef>
            </a:pPr>
            <a:r>
              <a:rPr lang="en-US" b="true" sz="1954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</a:t>
            </a:r>
            <a:r>
              <a:rPr lang="en-US" b="true" sz="1954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everexinfotech.com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1981621" y="2129160"/>
            <a:ext cx="7991135" cy="692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MAP INTERNAL ROLES, SKILLS, AND QUALIFICATION EFFICIENTLY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1981621" y="4843583"/>
            <a:ext cx="7575962" cy="692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CONFIGURE INTERVIEWS, QUESTIONS AND EVALUATION ROUNDS EASILY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1981621" y="3032289"/>
            <a:ext cx="7991135" cy="692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CREATE VACANCIES WITH ROLES, PERKS, AND RESPONSIBILITY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1981621" y="5749231"/>
            <a:ext cx="7823444" cy="692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ASSIGN COORDINATORS FOR INTERVIEW SCHEDULING AND FOLLOW-UPS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1981621" y="3937936"/>
            <a:ext cx="8091731" cy="692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ASSIGN AND TRACK RECRUITMENT TASKS AND ACTIVITIES DAILY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1981621" y="6654878"/>
            <a:ext cx="7422836" cy="692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MANAGE APPLICANT DETAILS, HISTORY, AND VERIFICATION PROCESSES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1981621" y="7560525"/>
            <a:ext cx="7823444" cy="692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AUTHORISE AND VERIFY CANDIDATES THROUGH INTERNAL CONTROLS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1981621" y="8642385"/>
            <a:ext cx="7422836" cy="339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ASSIGN VACANCIES TO HR TEAM MEMBERS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0250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4109266"/>
            <a:ext cx="18288000" cy="18288000"/>
          </a:xfrm>
          <a:custGeom>
            <a:avLst/>
            <a:gdLst/>
            <a:ahLst/>
            <a:cxnLst/>
            <a:rect r="r" b="b" t="t" l="l"/>
            <a:pathLst>
              <a:path h="18288000" w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10588" y="7715603"/>
            <a:ext cx="5677412" cy="2736986"/>
          </a:xfrm>
          <a:custGeom>
            <a:avLst/>
            <a:gdLst/>
            <a:ahLst/>
            <a:cxnLst/>
            <a:rect r="r" b="b" t="t" l="l"/>
            <a:pathLst>
              <a:path h="2736986" w="5677412">
                <a:moveTo>
                  <a:pt x="0" y="0"/>
                </a:moveTo>
                <a:lnTo>
                  <a:pt x="5677412" y="0"/>
                </a:lnTo>
                <a:lnTo>
                  <a:pt x="5677412" y="2736985"/>
                </a:lnTo>
                <a:lnTo>
                  <a:pt x="0" y="27369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0">
            <a:off x="-369380" y="852832"/>
            <a:ext cx="1279725" cy="0"/>
          </a:xfrm>
          <a:prstGeom prst="line">
            <a:avLst/>
          </a:prstGeom>
          <a:ln cap="flat" w="38100">
            <a:solidFill>
              <a:srgbClr val="ED1C2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0" y="10110868"/>
            <a:ext cx="7387936" cy="378632"/>
          </a:xfrm>
          <a:custGeom>
            <a:avLst/>
            <a:gdLst/>
            <a:ahLst/>
            <a:cxnLst/>
            <a:rect r="r" b="b" t="t" l="l"/>
            <a:pathLst>
              <a:path h="378632" w="7387936">
                <a:moveTo>
                  <a:pt x="0" y="0"/>
                </a:moveTo>
                <a:lnTo>
                  <a:pt x="7387936" y="0"/>
                </a:lnTo>
                <a:lnTo>
                  <a:pt x="7387936" y="378632"/>
                </a:lnTo>
                <a:lnTo>
                  <a:pt x="0" y="3786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839860" y="4403627"/>
            <a:ext cx="6943353" cy="772297"/>
            <a:chOff x="0" y="0"/>
            <a:chExt cx="4424170" cy="49209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424170" cy="492093"/>
            </a:xfrm>
            <a:custGeom>
              <a:avLst/>
              <a:gdLst/>
              <a:ahLst/>
              <a:cxnLst/>
              <a:rect r="r" b="b" t="t" l="l"/>
              <a:pathLst>
                <a:path h="492093" w="4424170">
                  <a:moveTo>
                    <a:pt x="0" y="0"/>
                  </a:moveTo>
                  <a:lnTo>
                    <a:pt x="4424170" y="0"/>
                  </a:lnTo>
                  <a:lnTo>
                    <a:pt x="4424170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424170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839860" y="7265884"/>
            <a:ext cx="6943353" cy="772297"/>
            <a:chOff x="0" y="0"/>
            <a:chExt cx="4424170" cy="49209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424170" cy="492093"/>
            </a:xfrm>
            <a:custGeom>
              <a:avLst/>
              <a:gdLst/>
              <a:ahLst/>
              <a:cxnLst/>
              <a:rect r="r" b="b" t="t" l="l"/>
              <a:pathLst>
                <a:path h="492093" w="4424170">
                  <a:moveTo>
                    <a:pt x="0" y="0"/>
                  </a:moveTo>
                  <a:lnTo>
                    <a:pt x="4424170" y="0"/>
                  </a:lnTo>
                  <a:lnTo>
                    <a:pt x="4424170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4424170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839860" y="5363905"/>
            <a:ext cx="6943353" cy="772297"/>
            <a:chOff x="0" y="0"/>
            <a:chExt cx="4424170" cy="49209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424170" cy="492093"/>
            </a:xfrm>
            <a:custGeom>
              <a:avLst/>
              <a:gdLst/>
              <a:ahLst/>
              <a:cxnLst/>
              <a:rect r="r" b="b" t="t" l="l"/>
              <a:pathLst>
                <a:path h="492093" w="4424170">
                  <a:moveTo>
                    <a:pt x="0" y="0"/>
                  </a:moveTo>
                  <a:lnTo>
                    <a:pt x="4424170" y="0"/>
                  </a:lnTo>
                  <a:lnTo>
                    <a:pt x="4424170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4424170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839860" y="8220416"/>
            <a:ext cx="6943353" cy="772297"/>
            <a:chOff x="0" y="0"/>
            <a:chExt cx="4424170" cy="49209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424170" cy="492093"/>
            </a:xfrm>
            <a:custGeom>
              <a:avLst/>
              <a:gdLst/>
              <a:ahLst/>
              <a:cxnLst/>
              <a:rect r="r" b="b" t="t" l="l"/>
              <a:pathLst>
                <a:path h="492093" w="4424170">
                  <a:moveTo>
                    <a:pt x="0" y="0"/>
                  </a:moveTo>
                  <a:lnTo>
                    <a:pt x="4424170" y="0"/>
                  </a:lnTo>
                  <a:lnTo>
                    <a:pt x="4424170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4424170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839860" y="6317177"/>
            <a:ext cx="6943353" cy="772297"/>
            <a:chOff x="0" y="0"/>
            <a:chExt cx="4424170" cy="492093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424170" cy="492093"/>
            </a:xfrm>
            <a:custGeom>
              <a:avLst/>
              <a:gdLst/>
              <a:ahLst/>
              <a:cxnLst/>
              <a:rect r="r" b="b" t="t" l="l"/>
              <a:pathLst>
                <a:path h="492093" w="4424170">
                  <a:moveTo>
                    <a:pt x="0" y="0"/>
                  </a:moveTo>
                  <a:lnTo>
                    <a:pt x="4424170" y="0"/>
                  </a:lnTo>
                  <a:lnTo>
                    <a:pt x="4424170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4424170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028700" y="4403627"/>
            <a:ext cx="811160" cy="772297"/>
            <a:chOff x="0" y="0"/>
            <a:chExt cx="516855" cy="49209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16855" cy="492093"/>
            </a:xfrm>
            <a:custGeom>
              <a:avLst/>
              <a:gdLst/>
              <a:ahLst/>
              <a:cxnLst/>
              <a:rect r="r" b="b" t="t" l="l"/>
              <a:pathLst>
                <a:path h="492093" w="516855">
                  <a:moveTo>
                    <a:pt x="0" y="0"/>
                  </a:moveTo>
                  <a:lnTo>
                    <a:pt x="516855" y="0"/>
                  </a:lnTo>
                  <a:lnTo>
                    <a:pt x="516855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516855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028700" y="7265884"/>
            <a:ext cx="811160" cy="772297"/>
            <a:chOff x="0" y="0"/>
            <a:chExt cx="516855" cy="492093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516855" cy="492093"/>
            </a:xfrm>
            <a:custGeom>
              <a:avLst/>
              <a:gdLst/>
              <a:ahLst/>
              <a:cxnLst/>
              <a:rect r="r" b="b" t="t" l="l"/>
              <a:pathLst>
                <a:path h="492093" w="516855">
                  <a:moveTo>
                    <a:pt x="0" y="0"/>
                  </a:moveTo>
                  <a:lnTo>
                    <a:pt x="516855" y="0"/>
                  </a:lnTo>
                  <a:lnTo>
                    <a:pt x="516855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516855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028700" y="5363905"/>
            <a:ext cx="811160" cy="772297"/>
            <a:chOff x="0" y="0"/>
            <a:chExt cx="516855" cy="492093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516855" cy="492093"/>
            </a:xfrm>
            <a:custGeom>
              <a:avLst/>
              <a:gdLst/>
              <a:ahLst/>
              <a:cxnLst/>
              <a:rect r="r" b="b" t="t" l="l"/>
              <a:pathLst>
                <a:path h="492093" w="516855">
                  <a:moveTo>
                    <a:pt x="0" y="0"/>
                  </a:moveTo>
                  <a:lnTo>
                    <a:pt x="516855" y="0"/>
                  </a:lnTo>
                  <a:lnTo>
                    <a:pt x="516855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516855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028700" y="8220416"/>
            <a:ext cx="811160" cy="772297"/>
            <a:chOff x="0" y="0"/>
            <a:chExt cx="516855" cy="492093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516855" cy="492093"/>
            </a:xfrm>
            <a:custGeom>
              <a:avLst/>
              <a:gdLst/>
              <a:ahLst/>
              <a:cxnLst/>
              <a:rect r="r" b="b" t="t" l="l"/>
              <a:pathLst>
                <a:path h="492093" w="516855">
                  <a:moveTo>
                    <a:pt x="0" y="0"/>
                  </a:moveTo>
                  <a:lnTo>
                    <a:pt x="516855" y="0"/>
                  </a:lnTo>
                  <a:lnTo>
                    <a:pt x="516855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516855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028700" y="6317177"/>
            <a:ext cx="811160" cy="772297"/>
            <a:chOff x="0" y="0"/>
            <a:chExt cx="516855" cy="49209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516855" cy="492093"/>
            </a:xfrm>
            <a:custGeom>
              <a:avLst/>
              <a:gdLst/>
              <a:ahLst/>
              <a:cxnLst/>
              <a:rect r="r" b="b" t="t" l="l"/>
              <a:pathLst>
                <a:path h="492093" w="516855">
                  <a:moveTo>
                    <a:pt x="0" y="0"/>
                  </a:moveTo>
                  <a:lnTo>
                    <a:pt x="516855" y="0"/>
                  </a:lnTo>
                  <a:lnTo>
                    <a:pt x="516855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38100"/>
              <a:ext cx="516855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10301177" y="4404886"/>
            <a:ext cx="6943353" cy="772297"/>
            <a:chOff x="0" y="0"/>
            <a:chExt cx="4424170" cy="492093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4424170" cy="492093"/>
            </a:xfrm>
            <a:custGeom>
              <a:avLst/>
              <a:gdLst/>
              <a:ahLst/>
              <a:cxnLst/>
              <a:rect r="r" b="b" t="t" l="l"/>
              <a:pathLst>
                <a:path h="492093" w="4424170">
                  <a:moveTo>
                    <a:pt x="0" y="0"/>
                  </a:moveTo>
                  <a:lnTo>
                    <a:pt x="4424170" y="0"/>
                  </a:lnTo>
                  <a:lnTo>
                    <a:pt x="4424170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38100"/>
              <a:ext cx="4424170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10301177" y="7267144"/>
            <a:ext cx="6943353" cy="772297"/>
            <a:chOff x="0" y="0"/>
            <a:chExt cx="4424170" cy="492093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4424170" cy="492093"/>
            </a:xfrm>
            <a:custGeom>
              <a:avLst/>
              <a:gdLst/>
              <a:ahLst/>
              <a:cxnLst/>
              <a:rect r="r" b="b" t="t" l="l"/>
              <a:pathLst>
                <a:path h="492093" w="4424170">
                  <a:moveTo>
                    <a:pt x="0" y="0"/>
                  </a:moveTo>
                  <a:lnTo>
                    <a:pt x="4424170" y="0"/>
                  </a:lnTo>
                  <a:lnTo>
                    <a:pt x="4424170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38100"/>
              <a:ext cx="4424170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10301177" y="5365164"/>
            <a:ext cx="6943353" cy="772297"/>
            <a:chOff x="0" y="0"/>
            <a:chExt cx="4424170" cy="492093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4424170" cy="492093"/>
            </a:xfrm>
            <a:custGeom>
              <a:avLst/>
              <a:gdLst/>
              <a:ahLst/>
              <a:cxnLst/>
              <a:rect r="r" b="b" t="t" l="l"/>
              <a:pathLst>
                <a:path h="492093" w="4424170">
                  <a:moveTo>
                    <a:pt x="0" y="0"/>
                  </a:moveTo>
                  <a:lnTo>
                    <a:pt x="4424170" y="0"/>
                  </a:lnTo>
                  <a:lnTo>
                    <a:pt x="4424170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38100"/>
              <a:ext cx="4424170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10301177" y="6318437"/>
            <a:ext cx="6943353" cy="772297"/>
            <a:chOff x="0" y="0"/>
            <a:chExt cx="4424170" cy="492093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4424170" cy="492093"/>
            </a:xfrm>
            <a:custGeom>
              <a:avLst/>
              <a:gdLst/>
              <a:ahLst/>
              <a:cxnLst/>
              <a:rect r="r" b="b" t="t" l="l"/>
              <a:pathLst>
                <a:path h="492093" w="4424170">
                  <a:moveTo>
                    <a:pt x="0" y="0"/>
                  </a:moveTo>
                  <a:lnTo>
                    <a:pt x="4424170" y="0"/>
                  </a:lnTo>
                  <a:lnTo>
                    <a:pt x="4424170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48" id="48"/>
            <p:cNvSpPr txBox="true"/>
            <p:nvPr/>
          </p:nvSpPr>
          <p:spPr>
            <a:xfrm>
              <a:off x="0" y="-38100"/>
              <a:ext cx="4424170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9490018" y="4404886"/>
            <a:ext cx="811160" cy="772297"/>
            <a:chOff x="0" y="0"/>
            <a:chExt cx="516855" cy="492093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516855" cy="492093"/>
            </a:xfrm>
            <a:custGeom>
              <a:avLst/>
              <a:gdLst/>
              <a:ahLst/>
              <a:cxnLst/>
              <a:rect r="r" b="b" t="t" l="l"/>
              <a:pathLst>
                <a:path h="492093" w="516855">
                  <a:moveTo>
                    <a:pt x="0" y="0"/>
                  </a:moveTo>
                  <a:lnTo>
                    <a:pt x="516855" y="0"/>
                  </a:lnTo>
                  <a:lnTo>
                    <a:pt x="516855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51" id="51"/>
            <p:cNvSpPr txBox="true"/>
            <p:nvPr/>
          </p:nvSpPr>
          <p:spPr>
            <a:xfrm>
              <a:off x="0" y="-38100"/>
              <a:ext cx="516855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9490018" y="7267144"/>
            <a:ext cx="811160" cy="772297"/>
            <a:chOff x="0" y="0"/>
            <a:chExt cx="516855" cy="492093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516855" cy="492093"/>
            </a:xfrm>
            <a:custGeom>
              <a:avLst/>
              <a:gdLst/>
              <a:ahLst/>
              <a:cxnLst/>
              <a:rect r="r" b="b" t="t" l="l"/>
              <a:pathLst>
                <a:path h="492093" w="516855">
                  <a:moveTo>
                    <a:pt x="0" y="0"/>
                  </a:moveTo>
                  <a:lnTo>
                    <a:pt x="516855" y="0"/>
                  </a:lnTo>
                  <a:lnTo>
                    <a:pt x="516855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54" id="54"/>
            <p:cNvSpPr txBox="true"/>
            <p:nvPr/>
          </p:nvSpPr>
          <p:spPr>
            <a:xfrm>
              <a:off x="0" y="-38100"/>
              <a:ext cx="516855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9490018" y="5365164"/>
            <a:ext cx="811160" cy="772297"/>
            <a:chOff x="0" y="0"/>
            <a:chExt cx="516855" cy="492093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516855" cy="492093"/>
            </a:xfrm>
            <a:custGeom>
              <a:avLst/>
              <a:gdLst/>
              <a:ahLst/>
              <a:cxnLst/>
              <a:rect r="r" b="b" t="t" l="l"/>
              <a:pathLst>
                <a:path h="492093" w="516855">
                  <a:moveTo>
                    <a:pt x="0" y="0"/>
                  </a:moveTo>
                  <a:lnTo>
                    <a:pt x="516855" y="0"/>
                  </a:lnTo>
                  <a:lnTo>
                    <a:pt x="516855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57" id="57"/>
            <p:cNvSpPr txBox="true"/>
            <p:nvPr/>
          </p:nvSpPr>
          <p:spPr>
            <a:xfrm>
              <a:off x="0" y="-38100"/>
              <a:ext cx="516855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8" id="58"/>
          <p:cNvGrpSpPr/>
          <p:nvPr/>
        </p:nvGrpSpPr>
        <p:grpSpPr>
          <a:xfrm rot="0">
            <a:off x="9490018" y="6318437"/>
            <a:ext cx="811160" cy="772297"/>
            <a:chOff x="0" y="0"/>
            <a:chExt cx="516855" cy="492093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516855" cy="492093"/>
            </a:xfrm>
            <a:custGeom>
              <a:avLst/>
              <a:gdLst/>
              <a:ahLst/>
              <a:cxnLst/>
              <a:rect r="r" b="b" t="t" l="l"/>
              <a:pathLst>
                <a:path h="492093" w="516855">
                  <a:moveTo>
                    <a:pt x="0" y="0"/>
                  </a:moveTo>
                  <a:lnTo>
                    <a:pt x="516855" y="0"/>
                  </a:lnTo>
                  <a:lnTo>
                    <a:pt x="516855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60" id="60"/>
            <p:cNvSpPr txBox="true"/>
            <p:nvPr/>
          </p:nvSpPr>
          <p:spPr>
            <a:xfrm>
              <a:off x="0" y="-38100"/>
              <a:ext cx="516855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1" id="61"/>
          <p:cNvSpPr txBox="true"/>
          <p:nvPr/>
        </p:nvSpPr>
        <p:spPr>
          <a:xfrm rot="0">
            <a:off x="855722" y="10111901"/>
            <a:ext cx="5676492" cy="340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36"/>
              </a:lnSpc>
              <a:spcBef>
                <a:spcPct val="0"/>
              </a:spcBef>
            </a:pPr>
            <a:r>
              <a:rPr lang="en-US" b="true" sz="1954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</a:t>
            </a:r>
            <a:r>
              <a:rPr lang="en-US" b="true" sz="1954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everexinfotech.com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2061882" y="4605569"/>
            <a:ext cx="6814240" cy="339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DEFINE JOB ROLES, SKILLS, AND HIRING CRITERIA 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2061882" y="7298408"/>
            <a:ext cx="6460212" cy="692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MAP HIRING REGIONS AND ASSOCIATED PERKS EFFICIENTLY 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2061882" y="5386002"/>
            <a:ext cx="6814240" cy="692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MANAGE CLIENTS, INDUSTRIES, BRANCHES AND CONTRACTS 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2061882" y="8235777"/>
            <a:ext cx="6671245" cy="692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HANDLE APPLICANT INTAKE, SCREENING, AND INTERVIEW ROUNDS 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2061882" y="6332538"/>
            <a:ext cx="6900020" cy="692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ASSIGN EXTERNAL CONSULTANTS AND RECRUITMENT COORDINATORS 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10523199" y="4461936"/>
            <a:ext cx="6814240" cy="692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STORE AND REVIEW DETAILED APPLICANT INFORMATION RECORDS 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10523199" y="7460462"/>
            <a:ext cx="6460212" cy="339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UPDATE BILLING AND TAXES WITH EASE  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10523199" y="5403165"/>
            <a:ext cx="6814240" cy="692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TRACK RECRUITMENT STATUS, PLACEMENTS, AND BILLING UPDATES 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10523199" y="6349701"/>
            <a:ext cx="6900020" cy="692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PROVIDE INVOICE TO MULTIPLE ORGANISATIONS THROUGH THE SYSTEM  </a:t>
            </a:r>
          </a:p>
        </p:txBody>
      </p:sp>
      <p:grpSp>
        <p:nvGrpSpPr>
          <p:cNvPr name="Group 71" id="71"/>
          <p:cNvGrpSpPr/>
          <p:nvPr/>
        </p:nvGrpSpPr>
        <p:grpSpPr>
          <a:xfrm rot="0">
            <a:off x="0" y="1269300"/>
            <a:ext cx="18288000" cy="2196105"/>
            <a:chOff x="0" y="0"/>
            <a:chExt cx="24384000" cy="2928139"/>
          </a:xfrm>
        </p:grpSpPr>
        <p:sp>
          <p:nvSpPr>
            <p:cNvPr name="TextBox 72" id="72"/>
            <p:cNvSpPr txBox="true"/>
            <p:nvPr/>
          </p:nvSpPr>
          <p:spPr>
            <a:xfrm rot="0">
              <a:off x="0" y="0"/>
              <a:ext cx="24384000" cy="800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1">
                <a:lnSpc>
                  <a:spcPts val="4799"/>
                </a:lnSpc>
              </a:pPr>
              <a:r>
                <a:rPr lang="en-US" b="true" sz="3999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External Recruitment Management</a:t>
              </a:r>
            </a:p>
          </p:txBody>
        </p:sp>
        <p:sp>
          <p:nvSpPr>
            <p:cNvPr name="TextBox 73" id="73"/>
            <p:cNvSpPr txBox="true"/>
            <p:nvPr/>
          </p:nvSpPr>
          <p:spPr>
            <a:xfrm rot="0">
              <a:off x="1199752" y="993295"/>
              <a:ext cx="21984497" cy="19348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900"/>
                </a:lnSpc>
                <a:spcBef>
                  <a:spcPct val="0"/>
                </a:spcBef>
              </a:pPr>
              <a:r>
                <a:rPr lang="en-US" sz="26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A centralised platform that enables recruitment consultants and agencies to manage vacancies multiple organisations. It streamlines candidate submissions, communication, and onboarding processes for improved efficiency and collaboration.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0250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4109266"/>
            <a:ext cx="18288000" cy="18288000"/>
          </a:xfrm>
          <a:custGeom>
            <a:avLst/>
            <a:gdLst/>
            <a:ahLst/>
            <a:cxnLst/>
            <a:rect r="r" b="b" t="t" l="l"/>
            <a:pathLst>
              <a:path h="18288000" w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10588" y="7715603"/>
            <a:ext cx="5677412" cy="2736986"/>
          </a:xfrm>
          <a:custGeom>
            <a:avLst/>
            <a:gdLst/>
            <a:ahLst/>
            <a:cxnLst/>
            <a:rect r="r" b="b" t="t" l="l"/>
            <a:pathLst>
              <a:path h="2736986" w="5677412">
                <a:moveTo>
                  <a:pt x="0" y="0"/>
                </a:moveTo>
                <a:lnTo>
                  <a:pt x="5677412" y="0"/>
                </a:lnTo>
                <a:lnTo>
                  <a:pt x="5677412" y="2736985"/>
                </a:lnTo>
                <a:lnTo>
                  <a:pt x="0" y="27369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0">
            <a:off x="-369380" y="852832"/>
            <a:ext cx="1279725" cy="0"/>
          </a:xfrm>
          <a:prstGeom prst="line">
            <a:avLst/>
          </a:prstGeom>
          <a:ln cap="flat" w="38100">
            <a:solidFill>
              <a:srgbClr val="ED1C2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0" y="10110868"/>
            <a:ext cx="7387936" cy="378632"/>
          </a:xfrm>
          <a:custGeom>
            <a:avLst/>
            <a:gdLst/>
            <a:ahLst/>
            <a:cxnLst/>
            <a:rect r="r" b="b" t="t" l="l"/>
            <a:pathLst>
              <a:path h="378632" w="7387936">
                <a:moveTo>
                  <a:pt x="0" y="0"/>
                </a:moveTo>
                <a:lnTo>
                  <a:pt x="7387936" y="0"/>
                </a:lnTo>
                <a:lnTo>
                  <a:pt x="7387936" y="378632"/>
                </a:lnTo>
                <a:lnTo>
                  <a:pt x="0" y="3786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1908055" y="628448"/>
            <a:ext cx="11204046" cy="1205505"/>
            <a:chOff x="0" y="0"/>
            <a:chExt cx="14938728" cy="1607339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0"/>
              <a:ext cx="14938728" cy="800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1">
                <a:lnSpc>
                  <a:spcPts val="4799"/>
                </a:lnSpc>
              </a:pPr>
              <a:r>
                <a:rPr lang="en-US" b="true" sz="3999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Mobile Applic</a:t>
              </a:r>
              <a:r>
                <a:rPr lang="en-US" b="true" sz="3999" strike="noStrike" u="non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ation 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735021" y="993295"/>
              <a:ext cx="13468686" cy="6140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9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721253" y="1677045"/>
            <a:ext cx="9730185" cy="772297"/>
            <a:chOff x="0" y="0"/>
            <a:chExt cx="6199885" cy="49209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199885" cy="492093"/>
            </a:xfrm>
            <a:custGeom>
              <a:avLst/>
              <a:gdLst/>
              <a:ahLst/>
              <a:cxnLst/>
              <a:rect r="r" b="b" t="t" l="l"/>
              <a:pathLst>
                <a:path h="492093" w="6199885">
                  <a:moveTo>
                    <a:pt x="0" y="0"/>
                  </a:moveTo>
                  <a:lnTo>
                    <a:pt x="6199885" y="0"/>
                  </a:lnTo>
                  <a:lnTo>
                    <a:pt x="6199885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6199885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721253" y="4391468"/>
            <a:ext cx="9730185" cy="772297"/>
            <a:chOff x="0" y="0"/>
            <a:chExt cx="6199885" cy="49209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199885" cy="492093"/>
            </a:xfrm>
            <a:custGeom>
              <a:avLst/>
              <a:gdLst/>
              <a:ahLst/>
              <a:cxnLst/>
              <a:rect r="r" b="b" t="t" l="l"/>
              <a:pathLst>
                <a:path h="492093" w="6199885">
                  <a:moveTo>
                    <a:pt x="0" y="0"/>
                  </a:moveTo>
                  <a:lnTo>
                    <a:pt x="6199885" y="0"/>
                  </a:lnTo>
                  <a:lnTo>
                    <a:pt x="6199885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6199885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721253" y="2580174"/>
            <a:ext cx="9730185" cy="772297"/>
            <a:chOff x="0" y="0"/>
            <a:chExt cx="6199885" cy="49209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199885" cy="492093"/>
            </a:xfrm>
            <a:custGeom>
              <a:avLst/>
              <a:gdLst/>
              <a:ahLst/>
              <a:cxnLst/>
              <a:rect r="r" b="b" t="t" l="l"/>
              <a:pathLst>
                <a:path h="492093" w="6199885">
                  <a:moveTo>
                    <a:pt x="0" y="0"/>
                  </a:moveTo>
                  <a:lnTo>
                    <a:pt x="6199885" y="0"/>
                  </a:lnTo>
                  <a:lnTo>
                    <a:pt x="6199885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6199885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721253" y="5297116"/>
            <a:ext cx="9730185" cy="772297"/>
            <a:chOff x="0" y="0"/>
            <a:chExt cx="6199885" cy="492093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199885" cy="492093"/>
            </a:xfrm>
            <a:custGeom>
              <a:avLst/>
              <a:gdLst/>
              <a:ahLst/>
              <a:cxnLst/>
              <a:rect r="r" b="b" t="t" l="l"/>
              <a:pathLst>
                <a:path h="492093" w="6199885">
                  <a:moveTo>
                    <a:pt x="0" y="0"/>
                  </a:moveTo>
                  <a:lnTo>
                    <a:pt x="6199885" y="0"/>
                  </a:lnTo>
                  <a:lnTo>
                    <a:pt x="6199885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6199885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721253" y="3485821"/>
            <a:ext cx="9730185" cy="772297"/>
            <a:chOff x="0" y="0"/>
            <a:chExt cx="6199885" cy="49209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199885" cy="492093"/>
            </a:xfrm>
            <a:custGeom>
              <a:avLst/>
              <a:gdLst/>
              <a:ahLst/>
              <a:cxnLst/>
              <a:rect r="r" b="b" t="t" l="l"/>
              <a:pathLst>
                <a:path h="492093" w="6199885">
                  <a:moveTo>
                    <a:pt x="0" y="0"/>
                  </a:moveTo>
                  <a:lnTo>
                    <a:pt x="6199885" y="0"/>
                  </a:lnTo>
                  <a:lnTo>
                    <a:pt x="6199885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6199885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721253" y="6202763"/>
            <a:ext cx="9730185" cy="772297"/>
            <a:chOff x="0" y="0"/>
            <a:chExt cx="6199885" cy="492093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6199885" cy="492093"/>
            </a:xfrm>
            <a:custGeom>
              <a:avLst/>
              <a:gdLst/>
              <a:ahLst/>
              <a:cxnLst/>
              <a:rect r="r" b="b" t="t" l="l"/>
              <a:pathLst>
                <a:path h="492093" w="6199885">
                  <a:moveTo>
                    <a:pt x="0" y="0"/>
                  </a:moveTo>
                  <a:lnTo>
                    <a:pt x="6199885" y="0"/>
                  </a:lnTo>
                  <a:lnTo>
                    <a:pt x="6199885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6199885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769997" y="1677045"/>
            <a:ext cx="951256" cy="772297"/>
            <a:chOff x="0" y="0"/>
            <a:chExt cx="606122" cy="492093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769997" y="4391468"/>
            <a:ext cx="951256" cy="772297"/>
            <a:chOff x="0" y="0"/>
            <a:chExt cx="606122" cy="492093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769997" y="2580174"/>
            <a:ext cx="951256" cy="772297"/>
            <a:chOff x="0" y="0"/>
            <a:chExt cx="606122" cy="49209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769997" y="5297116"/>
            <a:ext cx="951256" cy="772297"/>
            <a:chOff x="0" y="0"/>
            <a:chExt cx="606122" cy="492093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769997" y="3485821"/>
            <a:ext cx="951256" cy="772297"/>
            <a:chOff x="0" y="0"/>
            <a:chExt cx="606122" cy="492093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769997" y="6202763"/>
            <a:ext cx="951256" cy="772297"/>
            <a:chOff x="0" y="0"/>
            <a:chExt cx="606122" cy="492093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1721253" y="7108410"/>
            <a:ext cx="9730185" cy="772297"/>
            <a:chOff x="0" y="0"/>
            <a:chExt cx="6199885" cy="492093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6199885" cy="492093"/>
            </a:xfrm>
            <a:custGeom>
              <a:avLst/>
              <a:gdLst/>
              <a:ahLst/>
              <a:cxnLst/>
              <a:rect r="r" b="b" t="t" l="l"/>
              <a:pathLst>
                <a:path h="492093" w="6199885">
                  <a:moveTo>
                    <a:pt x="0" y="0"/>
                  </a:moveTo>
                  <a:lnTo>
                    <a:pt x="6199885" y="0"/>
                  </a:lnTo>
                  <a:lnTo>
                    <a:pt x="6199885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48" id="48"/>
            <p:cNvSpPr txBox="true"/>
            <p:nvPr/>
          </p:nvSpPr>
          <p:spPr>
            <a:xfrm>
              <a:off x="0" y="-38100"/>
              <a:ext cx="6199885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1721253" y="8014058"/>
            <a:ext cx="9730185" cy="772297"/>
            <a:chOff x="0" y="0"/>
            <a:chExt cx="6199885" cy="492093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6199885" cy="492093"/>
            </a:xfrm>
            <a:custGeom>
              <a:avLst/>
              <a:gdLst/>
              <a:ahLst/>
              <a:cxnLst/>
              <a:rect r="r" b="b" t="t" l="l"/>
              <a:pathLst>
                <a:path h="492093" w="6199885">
                  <a:moveTo>
                    <a:pt x="0" y="0"/>
                  </a:moveTo>
                  <a:lnTo>
                    <a:pt x="6199885" y="0"/>
                  </a:lnTo>
                  <a:lnTo>
                    <a:pt x="6199885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51" id="51"/>
            <p:cNvSpPr txBox="true"/>
            <p:nvPr/>
          </p:nvSpPr>
          <p:spPr>
            <a:xfrm>
              <a:off x="0" y="-38100"/>
              <a:ext cx="6199885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769997" y="7108410"/>
            <a:ext cx="951256" cy="772297"/>
            <a:chOff x="0" y="0"/>
            <a:chExt cx="606122" cy="492093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54" id="54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769997" y="8014058"/>
            <a:ext cx="951256" cy="772297"/>
            <a:chOff x="0" y="0"/>
            <a:chExt cx="606122" cy="492093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57" id="57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8" id="58"/>
          <p:cNvGrpSpPr/>
          <p:nvPr/>
        </p:nvGrpSpPr>
        <p:grpSpPr>
          <a:xfrm rot="0">
            <a:off x="1721253" y="8919705"/>
            <a:ext cx="9730185" cy="772297"/>
            <a:chOff x="0" y="0"/>
            <a:chExt cx="6199885" cy="492093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6199885" cy="492093"/>
            </a:xfrm>
            <a:custGeom>
              <a:avLst/>
              <a:gdLst/>
              <a:ahLst/>
              <a:cxnLst/>
              <a:rect r="r" b="b" t="t" l="l"/>
              <a:pathLst>
                <a:path h="492093" w="6199885">
                  <a:moveTo>
                    <a:pt x="0" y="0"/>
                  </a:moveTo>
                  <a:lnTo>
                    <a:pt x="6199885" y="0"/>
                  </a:lnTo>
                  <a:lnTo>
                    <a:pt x="6199885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60" id="60"/>
            <p:cNvSpPr txBox="true"/>
            <p:nvPr/>
          </p:nvSpPr>
          <p:spPr>
            <a:xfrm>
              <a:off x="0" y="-38100"/>
              <a:ext cx="6199885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1" id="61"/>
          <p:cNvGrpSpPr/>
          <p:nvPr/>
        </p:nvGrpSpPr>
        <p:grpSpPr>
          <a:xfrm rot="0">
            <a:off x="769997" y="8919705"/>
            <a:ext cx="951256" cy="772297"/>
            <a:chOff x="0" y="0"/>
            <a:chExt cx="606122" cy="492093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63" id="63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64" id="64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1387038" y="-826200"/>
            <a:ext cx="6910487" cy="12344400"/>
          </a:xfrm>
          <a:prstGeom prst="rect">
            <a:avLst/>
          </a:prstGeom>
        </p:spPr>
      </p:pic>
      <p:sp>
        <p:nvSpPr>
          <p:cNvPr name="TextBox 65" id="65"/>
          <p:cNvSpPr txBox="true"/>
          <p:nvPr/>
        </p:nvSpPr>
        <p:spPr>
          <a:xfrm rot="0">
            <a:off x="855722" y="10111901"/>
            <a:ext cx="5676492" cy="340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36"/>
              </a:lnSpc>
              <a:spcBef>
                <a:spcPct val="0"/>
              </a:spcBef>
            </a:pPr>
            <a:r>
              <a:rPr lang="en-US" b="true" sz="1954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</a:t>
            </a:r>
            <a:r>
              <a:rPr lang="en-US" b="true" sz="1954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everexinfotech.com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1872878" y="1868975"/>
            <a:ext cx="9459480" cy="339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VIEW AND MANAGE PERSONAL PROFILE INFORMATION EASILY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1872878" y="4617280"/>
            <a:ext cx="8968021" cy="339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GEOLOCATION TO TRACK THE LOCATION OF EMPLOYEES 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1872878" y="2781971"/>
            <a:ext cx="9459480" cy="339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MARK ATTENDANCE, VIEW LOGS, AND TRACK HISTORY 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1872878" y="5497141"/>
            <a:ext cx="9260976" cy="339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SUBMIT AND TRACK ALL HR- RELATED SERVICE REQUESTS  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1872878" y="3685846"/>
            <a:ext cx="9578560" cy="339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APPLY FOR LEAVE AND CHECK REQUEST STATUS 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1872878" y="6416940"/>
            <a:ext cx="8786757" cy="339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MANAGERS CAN APPROVE ATTENDANCE, LEAVE, AND MORE 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1872878" y="7303605"/>
            <a:ext cx="9260976" cy="339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DOWNLOAD PAYSLIPS, FORM 16, AND DEBIT NOTES 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1872878" y="8185508"/>
            <a:ext cx="8786757" cy="339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ACCESS HR POLICIES AND RULE BOOK ANYTIME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1872878" y="9119730"/>
            <a:ext cx="9260976" cy="339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SET UP AUTOMATED REMINDERS FOR MISSED BIOMETRIC PUNCH-INS.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0250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4109266"/>
            <a:ext cx="18288000" cy="18288000"/>
          </a:xfrm>
          <a:custGeom>
            <a:avLst/>
            <a:gdLst/>
            <a:ahLst/>
            <a:cxnLst/>
            <a:rect r="r" b="b" t="t" l="l"/>
            <a:pathLst>
              <a:path h="18288000" w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10588" y="7715603"/>
            <a:ext cx="5677412" cy="2736986"/>
          </a:xfrm>
          <a:custGeom>
            <a:avLst/>
            <a:gdLst/>
            <a:ahLst/>
            <a:cxnLst/>
            <a:rect r="r" b="b" t="t" l="l"/>
            <a:pathLst>
              <a:path h="2736986" w="5677412">
                <a:moveTo>
                  <a:pt x="0" y="0"/>
                </a:moveTo>
                <a:lnTo>
                  <a:pt x="5677412" y="0"/>
                </a:lnTo>
                <a:lnTo>
                  <a:pt x="5677412" y="2736985"/>
                </a:lnTo>
                <a:lnTo>
                  <a:pt x="0" y="27369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0">
            <a:off x="-369380" y="852832"/>
            <a:ext cx="1279725" cy="0"/>
          </a:xfrm>
          <a:prstGeom prst="line">
            <a:avLst/>
          </a:prstGeom>
          <a:ln cap="flat" w="38100">
            <a:solidFill>
              <a:srgbClr val="ED1C2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0" y="10110868"/>
            <a:ext cx="7387936" cy="378632"/>
          </a:xfrm>
          <a:custGeom>
            <a:avLst/>
            <a:gdLst/>
            <a:ahLst/>
            <a:cxnLst/>
            <a:rect r="r" b="b" t="t" l="l"/>
            <a:pathLst>
              <a:path h="378632" w="7387936">
                <a:moveTo>
                  <a:pt x="0" y="0"/>
                </a:moveTo>
                <a:lnTo>
                  <a:pt x="7387936" y="0"/>
                </a:lnTo>
                <a:lnTo>
                  <a:pt x="7387936" y="378632"/>
                </a:lnTo>
                <a:lnTo>
                  <a:pt x="0" y="3786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721253" y="2108136"/>
            <a:ext cx="8142548" cy="772297"/>
            <a:chOff x="0" y="0"/>
            <a:chExt cx="5188273" cy="49209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188274" cy="492093"/>
            </a:xfrm>
            <a:custGeom>
              <a:avLst/>
              <a:gdLst/>
              <a:ahLst/>
              <a:cxnLst/>
              <a:rect r="r" b="b" t="t" l="l"/>
              <a:pathLst>
                <a:path h="492093" w="5188274">
                  <a:moveTo>
                    <a:pt x="0" y="0"/>
                  </a:moveTo>
                  <a:lnTo>
                    <a:pt x="5188274" y="0"/>
                  </a:lnTo>
                  <a:lnTo>
                    <a:pt x="5188274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5188273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721253" y="4822559"/>
            <a:ext cx="8142548" cy="772297"/>
            <a:chOff x="0" y="0"/>
            <a:chExt cx="5188273" cy="49209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188274" cy="492093"/>
            </a:xfrm>
            <a:custGeom>
              <a:avLst/>
              <a:gdLst/>
              <a:ahLst/>
              <a:cxnLst/>
              <a:rect r="r" b="b" t="t" l="l"/>
              <a:pathLst>
                <a:path h="492093" w="5188274">
                  <a:moveTo>
                    <a:pt x="0" y="0"/>
                  </a:moveTo>
                  <a:lnTo>
                    <a:pt x="5188274" y="0"/>
                  </a:lnTo>
                  <a:lnTo>
                    <a:pt x="5188274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5188273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721253" y="3011264"/>
            <a:ext cx="8142548" cy="772297"/>
            <a:chOff x="0" y="0"/>
            <a:chExt cx="5188273" cy="49209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188274" cy="492093"/>
            </a:xfrm>
            <a:custGeom>
              <a:avLst/>
              <a:gdLst/>
              <a:ahLst/>
              <a:cxnLst/>
              <a:rect r="r" b="b" t="t" l="l"/>
              <a:pathLst>
                <a:path h="492093" w="5188274">
                  <a:moveTo>
                    <a:pt x="0" y="0"/>
                  </a:moveTo>
                  <a:lnTo>
                    <a:pt x="5188274" y="0"/>
                  </a:lnTo>
                  <a:lnTo>
                    <a:pt x="5188274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5188273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721253" y="5728206"/>
            <a:ext cx="8142548" cy="772297"/>
            <a:chOff x="0" y="0"/>
            <a:chExt cx="5188273" cy="49209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5188274" cy="492093"/>
            </a:xfrm>
            <a:custGeom>
              <a:avLst/>
              <a:gdLst/>
              <a:ahLst/>
              <a:cxnLst/>
              <a:rect r="r" b="b" t="t" l="l"/>
              <a:pathLst>
                <a:path h="492093" w="5188274">
                  <a:moveTo>
                    <a:pt x="0" y="0"/>
                  </a:moveTo>
                  <a:lnTo>
                    <a:pt x="5188274" y="0"/>
                  </a:lnTo>
                  <a:lnTo>
                    <a:pt x="5188274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5188273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721253" y="3916912"/>
            <a:ext cx="8142548" cy="772297"/>
            <a:chOff x="0" y="0"/>
            <a:chExt cx="5188273" cy="492093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188274" cy="492093"/>
            </a:xfrm>
            <a:custGeom>
              <a:avLst/>
              <a:gdLst/>
              <a:ahLst/>
              <a:cxnLst/>
              <a:rect r="r" b="b" t="t" l="l"/>
              <a:pathLst>
                <a:path h="492093" w="5188274">
                  <a:moveTo>
                    <a:pt x="0" y="0"/>
                  </a:moveTo>
                  <a:lnTo>
                    <a:pt x="5188274" y="0"/>
                  </a:lnTo>
                  <a:lnTo>
                    <a:pt x="5188274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5188273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721253" y="6633854"/>
            <a:ext cx="8142548" cy="772297"/>
            <a:chOff x="0" y="0"/>
            <a:chExt cx="5188273" cy="49209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188274" cy="492093"/>
            </a:xfrm>
            <a:custGeom>
              <a:avLst/>
              <a:gdLst/>
              <a:ahLst/>
              <a:cxnLst/>
              <a:rect r="r" b="b" t="t" l="l"/>
              <a:pathLst>
                <a:path h="492093" w="5188274">
                  <a:moveTo>
                    <a:pt x="0" y="0"/>
                  </a:moveTo>
                  <a:lnTo>
                    <a:pt x="5188274" y="0"/>
                  </a:lnTo>
                  <a:lnTo>
                    <a:pt x="5188274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5188273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769997" y="2108136"/>
            <a:ext cx="951256" cy="772297"/>
            <a:chOff x="0" y="0"/>
            <a:chExt cx="606122" cy="492093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769997" y="4822559"/>
            <a:ext cx="951256" cy="772297"/>
            <a:chOff x="0" y="0"/>
            <a:chExt cx="606122" cy="492093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769997" y="3011264"/>
            <a:ext cx="951256" cy="772297"/>
            <a:chOff x="0" y="0"/>
            <a:chExt cx="606122" cy="492093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769997" y="5728206"/>
            <a:ext cx="951256" cy="772297"/>
            <a:chOff x="0" y="0"/>
            <a:chExt cx="606122" cy="49209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769997" y="3916912"/>
            <a:ext cx="951256" cy="772297"/>
            <a:chOff x="0" y="0"/>
            <a:chExt cx="606122" cy="492093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769997" y="6633854"/>
            <a:ext cx="951256" cy="772297"/>
            <a:chOff x="0" y="0"/>
            <a:chExt cx="606122" cy="492093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1721253" y="7539501"/>
            <a:ext cx="8142548" cy="772297"/>
            <a:chOff x="0" y="0"/>
            <a:chExt cx="5188273" cy="492093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5188274" cy="492093"/>
            </a:xfrm>
            <a:custGeom>
              <a:avLst/>
              <a:gdLst/>
              <a:ahLst/>
              <a:cxnLst/>
              <a:rect r="r" b="b" t="t" l="l"/>
              <a:pathLst>
                <a:path h="492093" w="5188274">
                  <a:moveTo>
                    <a:pt x="0" y="0"/>
                  </a:moveTo>
                  <a:lnTo>
                    <a:pt x="5188274" y="0"/>
                  </a:lnTo>
                  <a:lnTo>
                    <a:pt x="5188274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38100"/>
              <a:ext cx="5188273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1721253" y="8445148"/>
            <a:ext cx="8142548" cy="772297"/>
            <a:chOff x="0" y="0"/>
            <a:chExt cx="5188273" cy="492093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5188274" cy="492093"/>
            </a:xfrm>
            <a:custGeom>
              <a:avLst/>
              <a:gdLst/>
              <a:ahLst/>
              <a:cxnLst/>
              <a:rect r="r" b="b" t="t" l="l"/>
              <a:pathLst>
                <a:path h="492093" w="5188274">
                  <a:moveTo>
                    <a:pt x="0" y="0"/>
                  </a:moveTo>
                  <a:lnTo>
                    <a:pt x="5188274" y="0"/>
                  </a:lnTo>
                  <a:lnTo>
                    <a:pt x="5188274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48" id="48"/>
            <p:cNvSpPr txBox="true"/>
            <p:nvPr/>
          </p:nvSpPr>
          <p:spPr>
            <a:xfrm>
              <a:off x="0" y="-38100"/>
              <a:ext cx="5188273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769997" y="7539501"/>
            <a:ext cx="951256" cy="772297"/>
            <a:chOff x="0" y="0"/>
            <a:chExt cx="606122" cy="492093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51" id="51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769997" y="8445148"/>
            <a:ext cx="951256" cy="772297"/>
            <a:chOff x="0" y="0"/>
            <a:chExt cx="606122" cy="492093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54" id="54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5" id="55"/>
          <p:cNvGrpSpPr>
            <a:grpSpLocks noChangeAspect="true"/>
          </p:cNvGrpSpPr>
          <p:nvPr/>
        </p:nvGrpSpPr>
        <p:grpSpPr>
          <a:xfrm rot="0">
            <a:off x="10073351" y="2528091"/>
            <a:ext cx="8001218" cy="6424107"/>
            <a:chOff x="0" y="0"/>
            <a:chExt cx="7467600" cy="5995670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7467600" cy="4513580"/>
            </a:xfrm>
            <a:custGeom>
              <a:avLst/>
              <a:gdLst/>
              <a:ahLst/>
              <a:cxnLst/>
              <a:rect r="r" b="b" t="t" l="l"/>
              <a:pathLst>
                <a:path h="4513580" w="746760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57" id="57"/>
            <p:cNvSpPr/>
            <p:nvPr/>
          </p:nvSpPr>
          <p:spPr>
            <a:xfrm flipH="false" flipV="false" rot="0">
              <a:off x="0" y="4514850"/>
              <a:ext cx="7467600" cy="695960"/>
            </a:xfrm>
            <a:custGeom>
              <a:avLst/>
              <a:gdLst/>
              <a:ahLst/>
              <a:cxnLst/>
              <a:rect r="r" b="b" t="t" l="l"/>
              <a:pathLst>
                <a:path h="695960" w="746760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58" id="58"/>
            <p:cNvSpPr/>
            <p:nvPr/>
          </p:nvSpPr>
          <p:spPr>
            <a:xfrm flipH="false" flipV="false" rot="0">
              <a:off x="2429510" y="5210810"/>
              <a:ext cx="2606040" cy="791210"/>
            </a:xfrm>
            <a:custGeom>
              <a:avLst/>
              <a:gdLst/>
              <a:ahLst/>
              <a:cxnLst/>
              <a:rect r="r" b="b" t="t" l="l"/>
              <a:pathLst>
                <a:path h="791210" w="260604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</p:sp>
        <p:sp>
          <p:nvSpPr>
            <p:cNvPr name="Freeform 59" id="59"/>
            <p:cNvSpPr/>
            <p:nvPr/>
          </p:nvSpPr>
          <p:spPr>
            <a:xfrm flipH="false" flipV="false" rot="0">
              <a:off x="314960" y="353060"/>
              <a:ext cx="6827520" cy="3835400"/>
            </a:xfrm>
            <a:custGeom>
              <a:avLst/>
              <a:gdLst/>
              <a:ahLst/>
              <a:cxnLst/>
              <a:rect r="r" b="b" t="t" l="l"/>
              <a:pathLst>
                <a:path h="3835400" w="682752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9"/>
              <a:stretch>
                <a:fillRect l="0" t="-3176" r="0" b="-3176"/>
              </a:stretch>
            </a:blipFill>
          </p:spPr>
        </p:sp>
      </p:grpSp>
      <p:grpSp>
        <p:nvGrpSpPr>
          <p:cNvPr name="Group 60" id="60"/>
          <p:cNvGrpSpPr/>
          <p:nvPr/>
        </p:nvGrpSpPr>
        <p:grpSpPr>
          <a:xfrm rot="0">
            <a:off x="-1398982" y="628448"/>
            <a:ext cx="11204046" cy="1205505"/>
            <a:chOff x="0" y="0"/>
            <a:chExt cx="14938728" cy="1607339"/>
          </a:xfrm>
        </p:grpSpPr>
        <p:sp>
          <p:nvSpPr>
            <p:cNvPr name="TextBox 61" id="61"/>
            <p:cNvSpPr txBox="true"/>
            <p:nvPr/>
          </p:nvSpPr>
          <p:spPr>
            <a:xfrm rot="0">
              <a:off x="0" y="0"/>
              <a:ext cx="14938728" cy="800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1">
                <a:lnSpc>
                  <a:spcPts val="4799"/>
                </a:lnSpc>
              </a:pPr>
              <a:r>
                <a:rPr lang="en-US" b="true" sz="3999" strike="noStrike" u="non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Reporting and Analytics</a:t>
              </a:r>
            </a:p>
          </p:txBody>
        </p:sp>
        <p:sp>
          <p:nvSpPr>
            <p:cNvPr name="TextBox 62" id="62"/>
            <p:cNvSpPr txBox="true"/>
            <p:nvPr/>
          </p:nvSpPr>
          <p:spPr>
            <a:xfrm rot="0">
              <a:off x="735021" y="993295"/>
              <a:ext cx="13468686" cy="6140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9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3" id="63"/>
          <p:cNvSpPr txBox="true"/>
          <p:nvPr/>
        </p:nvSpPr>
        <p:spPr>
          <a:xfrm rot="0">
            <a:off x="855722" y="10111901"/>
            <a:ext cx="5676492" cy="340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36"/>
              </a:lnSpc>
              <a:spcBef>
                <a:spcPct val="0"/>
              </a:spcBef>
            </a:pPr>
            <a:r>
              <a:rPr lang="en-US" b="true" sz="1954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</a:t>
            </a:r>
            <a:r>
              <a:rPr lang="en-US" b="true" sz="1954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everexinfotech.com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1981621" y="2129160"/>
            <a:ext cx="7991135" cy="692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GENERATE EMPLOYEE REPORTS FOR BIRTHDAYS AND ASSETS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1981621" y="4843583"/>
            <a:ext cx="7575962" cy="692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ACCESS PAYROLL DATA, PAYS LIPS, AND STATUTORY FORMS 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1981621" y="3208501"/>
            <a:ext cx="7991135" cy="339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TRACK DAILY ATTENDANCE, HOLIDAYS, AND MUSTER ROLLS.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1981621" y="5749231"/>
            <a:ext cx="7823444" cy="692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MONITOR RECRUITMENT STATUS, INTERVIEWS, AND HIRED CANDIDATES 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1981621" y="3996480"/>
            <a:ext cx="7823444" cy="692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VIEW LEAVE BALANCES, OD, AND ENCASHMENT SUMMARIES 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1981621" y="6654878"/>
            <a:ext cx="7422836" cy="692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REVIEW APPRAISAL RESULTS ACROSS EMPLOYEE AND DEPARTMENT LEVELS 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1981621" y="7560525"/>
            <a:ext cx="7823444" cy="692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EXPORT CUSTOM REPORTS FILTERED BY DATE OR DEPARTMENT 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1981621" y="8466172"/>
            <a:ext cx="7422836" cy="692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AUTOMATED EMAIL/SMS FOR BIRTHDAY AND ANNIVERSARIES 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0250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4109266"/>
            <a:ext cx="18288000" cy="18288000"/>
          </a:xfrm>
          <a:custGeom>
            <a:avLst/>
            <a:gdLst/>
            <a:ahLst/>
            <a:cxnLst/>
            <a:rect r="r" b="b" t="t" l="l"/>
            <a:pathLst>
              <a:path h="18288000" w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10588" y="7715603"/>
            <a:ext cx="5677412" cy="2736986"/>
          </a:xfrm>
          <a:custGeom>
            <a:avLst/>
            <a:gdLst/>
            <a:ahLst/>
            <a:cxnLst/>
            <a:rect r="r" b="b" t="t" l="l"/>
            <a:pathLst>
              <a:path h="2736986" w="5677412">
                <a:moveTo>
                  <a:pt x="0" y="0"/>
                </a:moveTo>
                <a:lnTo>
                  <a:pt x="5677412" y="0"/>
                </a:lnTo>
                <a:lnTo>
                  <a:pt x="5677412" y="2736985"/>
                </a:lnTo>
                <a:lnTo>
                  <a:pt x="0" y="27369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0">
            <a:off x="-369380" y="852832"/>
            <a:ext cx="1279725" cy="0"/>
          </a:xfrm>
          <a:prstGeom prst="line">
            <a:avLst/>
          </a:prstGeom>
          <a:ln cap="flat" w="38100">
            <a:solidFill>
              <a:srgbClr val="ED1C2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0" y="10110868"/>
            <a:ext cx="7387936" cy="378632"/>
          </a:xfrm>
          <a:custGeom>
            <a:avLst/>
            <a:gdLst/>
            <a:ahLst/>
            <a:cxnLst/>
            <a:rect r="r" b="b" t="t" l="l"/>
            <a:pathLst>
              <a:path h="378632" w="7387936">
                <a:moveTo>
                  <a:pt x="0" y="0"/>
                </a:moveTo>
                <a:lnTo>
                  <a:pt x="7387936" y="0"/>
                </a:lnTo>
                <a:lnTo>
                  <a:pt x="7387936" y="378632"/>
                </a:lnTo>
                <a:lnTo>
                  <a:pt x="0" y="3786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4604574" y="3443113"/>
            <a:ext cx="12222875" cy="928152"/>
            <a:chOff x="0" y="0"/>
            <a:chExt cx="6480390" cy="49209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480390" cy="492093"/>
            </a:xfrm>
            <a:custGeom>
              <a:avLst/>
              <a:gdLst/>
              <a:ahLst/>
              <a:cxnLst/>
              <a:rect r="r" b="b" t="t" l="l"/>
              <a:pathLst>
                <a:path h="492093" w="6480390">
                  <a:moveTo>
                    <a:pt x="0" y="0"/>
                  </a:moveTo>
                  <a:lnTo>
                    <a:pt x="6480390" y="0"/>
                  </a:lnTo>
                  <a:lnTo>
                    <a:pt x="6480390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6480390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4604574" y="6887311"/>
            <a:ext cx="12222875" cy="928152"/>
            <a:chOff x="0" y="0"/>
            <a:chExt cx="6480390" cy="49209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480390" cy="492093"/>
            </a:xfrm>
            <a:custGeom>
              <a:avLst/>
              <a:gdLst/>
              <a:ahLst/>
              <a:cxnLst/>
              <a:rect r="r" b="b" t="t" l="l"/>
              <a:pathLst>
                <a:path h="492093" w="6480390">
                  <a:moveTo>
                    <a:pt x="0" y="0"/>
                  </a:moveTo>
                  <a:lnTo>
                    <a:pt x="6480390" y="0"/>
                  </a:lnTo>
                  <a:lnTo>
                    <a:pt x="6480390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6480390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4604574" y="4597183"/>
            <a:ext cx="12222875" cy="928152"/>
            <a:chOff x="0" y="0"/>
            <a:chExt cx="6480390" cy="49209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480390" cy="492093"/>
            </a:xfrm>
            <a:custGeom>
              <a:avLst/>
              <a:gdLst/>
              <a:ahLst/>
              <a:cxnLst/>
              <a:rect r="r" b="b" t="t" l="l"/>
              <a:pathLst>
                <a:path h="492093" w="6480390">
                  <a:moveTo>
                    <a:pt x="0" y="0"/>
                  </a:moveTo>
                  <a:lnTo>
                    <a:pt x="6480390" y="0"/>
                  </a:lnTo>
                  <a:lnTo>
                    <a:pt x="6480390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6480390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4604574" y="8034474"/>
            <a:ext cx="12222875" cy="928152"/>
            <a:chOff x="0" y="0"/>
            <a:chExt cx="6480390" cy="49209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480390" cy="492093"/>
            </a:xfrm>
            <a:custGeom>
              <a:avLst/>
              <a:gdLst/>
              <a:ahLst/>
              <a:cxnLst/>
              <a:rect r="r" b="b" t="t" l="l"/>
              <a:pathLst>
                <a:path h="492093" w="6480390">
                  <a:moveTo>
                    <a:pt x="0" y="0"/>
                  </a:moveTo>
                  <a:lnTo>
                    <a:pt x="6480390" y="0"/>
                  </a:lnTo>
                  <a:lnTo>
                    <a:pt x="6480390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6480390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4604574" y="5742832"/>
            <a:ext cx="12222875" cy="928152"/>
            <a:chOff x="0" y="0"/>
            <a:chExt cx="6480390" cy="492093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480390" cy="492093"/>
            </a:xfrm>
            <a:custGeom>
              <a:avLst/>
              <a:gdLst/>
              <a:ahLst/>
              <a:cxnLst/>
              <a:rect r="r" b="b" t="t" l="l"/>
              <a:pathLst>
                <a:path h="492093" w="6480390">
                  <a:moveTo>
                    <a:pt x="0" y="0"/>
                  </a:moveTo>
                  <a:lnTo>
                    <a:pt x="6480390" y="0"/>
                  </a:lnTo>
                  <a:lnTo>
                    <a:pt x="6480390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6480390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203203" y="3443113"/>
            <a:ext cx="3401371" cy="928152"/>
            <a:chOff x="0" y="0"/>
            <a:chExt cx="1803357" cy="49209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803357" cy="492093"/>
            </a:xfrm>
            <a:custGeom>
              <a:avLst/>
              <a:gdLst/>
              <a:ahLst/>
              <a:cxnLst/>
              <a:rect r="r" b="b" t="t" l="l"/>
              <a:pathLst>
                <a:path h="492093" w="1803357">
                  <a:moveTo>
                    <a:pt x="0" y="0"/>
                  </a:moveTo>
                  <a:lnTo>
                    <a:pt x="1803357" y="0"/>
                  </a:lnTo>
                  <a:lnTo>
                    <a:pt x="1803357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1803357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203203" y="6887311"/>
            <a:ext cx="3401371" cy="923836"/>
            <a:chOff x="0" y="0"/>
            <a:chExt cx="1803357" cy="489804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803357" cy="489804"/>
            </a:xfrm>
            <a:custGeom>
              <a:avLst/>
              <a:gdLst/>
              <a:ahLst/>
              <a:cxnLst/>
              <a:rect r="r" b="b" t="t" l="l"/>
              <a:pathLst>
                <a:path h="489804" w="1803357">
                  <a:moveTo>
                    <a:pt x="0" y="0"/>
                  </a:moveTo>
                  <a:lnTo>
                    <a:pt x="1803357" y="0"/>
                  </a:lnTo>
                  <a:lnTo>
                    <a:pt x="1803357" y="489804"/>
                  </a:lnTo>
                  <a:lnTo>
                    <a:pt x="0" y="489804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1803357" cy="5279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203203" y="4597183"/>
            <a:ext cx="3401371" cy="928152"/>
            <a:chOff x="0" y="0"/>
            <a:chExt cx="1803357" cy="492093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803357" cy="492093"/>
            </a:xfrm>
            <a:custGeom>
              <a:avLst/>
              <a:gdLst/>
              <a:ahLst/>
              <a:cxnLst/>
              <a:rect r="r" b="b" t="t" l="l"/>
              <a:pathLst>
                <a:path h="492093" w="1803357">
                  <a:moveTo>
                    <a:pt x="0" y="0"/>
                  </a:moveTo>
                  <a:lnTo>
                    <a:pt x="1803357" y="0"/>
                  </a:lnTo>
                  <a:lnTo>
                    <a:pt x="1803357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1803357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203203" y="8030222"/>
            <a:ext cx="3401371" cy="928152"/>
            <a:chOff x="0" y="0"/>
            <a:chExt cx="1803357" cy="492093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803357" cy="492093"/>
            </a:xfrm>
            <a:custGeom>
              <a:avLst/>
              <a:gdLst/>
              <a:ahLst/>
              <a:cxnLst/>
              <a:rect r="r" b="b" t="t" l="l"/>
              <a:pathLst>
                <a:path h="492093" w="1803357">
                  <a:moveTo>
                    <a:pt x="0" y="0"/>
                  </a:moveTo>
                  <a:lnTo>
                    <a:pt x="1803357" y="0"/>
                  </a:lnTo>
                  <a:lnTo>
                    <a:pt x="1803357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1803357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203203" y="5742832"/>
            <a:ext cx="3401371" cy="928152"/>
            <a:chOff x="0" y="0"/>
            <a:chExt cx="1803357" cy="49209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803357" cy="492093"/>
            </a:xfrm>
            <a:custGeom>
              <a:avLst/>
              <a:gdLst/>
              <a:ahLst/>
              <a:cxnLst/>
              <a:rect r="r" b="b" t="t" l="l"/>
              <a:pathLst>
                <a:path h="492093" w="1803357">
                  <a:moveTo>
                    <a:pt x="0" y="0"/>
                  </a:moveTo>
                  <a:lnTo>
                    <a:pt x="1803357" y="0"/>
                  </a:lnTo>
                  <a:lnTo>
                    <a:pt x="1803357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38100"/>
              <a:ext cx="1803357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855722" y="10111901"/>
            <a:ext cx="5676492" cy="340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36"/>
              </a:lnSpc>
              <a:spcBef>
                <a:spcPct val="0"/>
              </a:spcBef>
            </a:pPr>
            <a:r>
              <a:rPr lang="en-US" b="true" sz="1954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</a:t>
            </a:r>
            <a:r>
              <a:rPr lang="en-US" b="true" sz="1954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everexinfotech.com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4821215" y="3687843"/>
            <a:ext cx="12263581" cy="339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sz="200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AUTOMATE ROUTINE TASKS LIKE ATTENDANCE, LEAVES, AND PAYROLLS.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4821215" y="7162522"/>
            <a:ext cx="11626437" cy="339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sz="200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AUTOMATES JOB POSTING, CANDIDATE SCREENING, AND INTERVIEW SCHEDULING.  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4821215" y="4841912"/>
            <a:ext cx="12263581" cy="339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sz="200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AUTO-CALCULATING SALARIES, TAXES, AND BENEFITS. 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4821215" y="8309685"/>
            <a:ext cx="12006234" cy="339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sz="200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AUTOMATES WELCOME EMAILS, DOCUMENT COLLECTION, AND TRAINING SCHEDULES.  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4821215" y="5987562"/>
            <a:ext cx="10917317" cy="339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sz="200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AUTOMATING DATA ENTRY, DOCUMENT GENERATION, AND REPORT CREATION. </a:t>
            </a:r>
          </a:p>
        </p:txBody>
      </p:sp>
      <p:grpSp>
        <p:nvGrpSpPr>
          <p:cNvPr name="Group 43" id="43"/>
          <p:cNvGrpSpPr/>
          <p:nvPr/>
        </p:nvGrpSpPr>
        <p:grpSpPr>
          <a:xfrm rot="0">
            <a:off x="3541977" y="1089367"/>
            <a:ext cx="11204046" cy="1205505"/>
            <a:chOff x="0" y="0"/>
            <a:chExt cx="14938728" cy="1607339"/>
          </a:xfrm>
        </p:grpSpPr>
        <p:sp>
          <p:nvSpPr>
            <p:cNvPr name="TextBox 44" id="44"/>
            <p:cNvSpPr txBox="true"/>
            <p:nvPr/>
          </p:nvSpPr>
          <p:spPr>
            <a:xfrm rot="0">
              <a:off x="0" y="0"/>
              <a:ext cx="14938728" cy="800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1">
                <a:lnSpc>
                  <a:spcPts val="4799"/>
                </a:lnSpc>
              </a:pPr>
              <a:r>
                <a:rPr lang="en-US" b="true" sz="3999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Automation in SKY ERP HRM</a:t>
              </a:r>
            </a:p>
          </p:txBody>
        </p:sp>
        <p:sp>
          <p:nvSpPr>
            <p:cNvPr name="TextBox 45" id="45"/>
            <p:cNvSpPr txBox="true"/>
            <p:nvPr/>
          </p:nvSpPr>
          <p:spPr>
            <a:xfrm rot="0">
              <a:off x="735021" y="993295"/>
              <a:ext cx="13468686" cy="6140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900"/>
                </a:lnSpc>
                <a:spcBef>
                  <a:spcPct val="0"/>
                </a:spcBef>
              </a:pPr>
              <a:r>
                <a:rPr lang="en-US" b="true" sz="26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Key Highlights to Streamline and Automate</a:t>
              </a:r>
            </a:p>
          </p:txBody>
        </p:sp>
      </p:grpSp>
      <p:sp>
        <p:nvSpPr>
          <p:cNvPr name="TextBox 46" id="46"/>
          <p:cNvSpPr txBox="true"/>
          <p:nvPr/>
        </p:nvSpPr>
        <p:spPr>
          <a:xfrm rot="0">
            <a:off x="1424769" y="3542111"/>
            <a:ext cx="2958240" cy="692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b="true" sz="2003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STREAMLINED HR PROCESSES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424769" y="4696181"/>
            <a:ext cx="2958240" cy="692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b="true" sz="2003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REDUCES MANUAL ERRORS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424769" y="5841830"/>
            <a:ext cx="2958240" cy="692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b="true" sz="2003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IMPROVES EFFICIENCY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424769" y="6981993"/>
            <a:ext cx="2958240" cy="692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b="true" sz="2003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ENHANCES RECRUITMENT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424769" y="8129155"/>
            <a:ext cx="2958240" cy="692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b="true" sz="2003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ONBOARDING AUTOMATION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0250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4109266"/>
            <a:ext cx="18288000" cy="18288000"/>
          </a:xfrm>
          <a:custGeom>
            <a:avLst/>
            <a:gdLst/>
            <a:ahLst/>
            <a:cxnLst/>
            <a:rect r="r" b="b" t="t" l="l"/>
            <a:pathLst>
              <a:path h="18288000" w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10588" y="7715603"/>
            <a:ext cx="5677412" cy="2736986"/>
          </a:xfrm>
          <a:custGeom>
            <a:avLst/>
            <a:gdLst/>
            <a:ahLst/>
            <a:cxnLst/>
            <a:rect r="r" b="b" t="t" l="l"/>
            <a:pathLst>
              <a:path h="2736986" w="5677412">
                <a:moveTo>
                  <a:pt x="0" y="0"/>
                </a:moveTo>
                <a:lnTo>
                  <a:pt x="5677412" y="0"/>
                </a:lnTo>
                <a:lnTo>
                  <a:pt x="5677412" y="2736985"/>
                </a:lnTo>
                <a:lnTo>
                  <a:pt x="0" y="27369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0">
            <a:off x="-369380" y="852832"/>
            <a:ext cx="1279725" cy="0"/>
          </a:xfrm>
          <a:prstGeom prst="line">
            <a:avLst/>
          </a:prstGeom>
          <a:ln cap="flat" w="38100">
            <a:solidFill>
              <a:srgbClr val="ED1C2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0" y="10110868"/>
            <a:ext cx="7387936" cy="378632"/>
          </a:xfrm>
          <a:custGeom>
            <a:avLst/>
            <a:gdLst/>
            <a:ahLst/>
            <a:cxnLst/>
            <a:rect r="r" b="b" t="t" l="l"/>
            <a:pathLst>
              <a:path h="378632" w="7387936">
                <a:moveTo>
                  <a:pt x="0" y="0"/>
                </a:moveTo>
                <a:lnTo>
                  <a:pt x="7387936" y="0"/>
                </a:lnTo>
                <a:lnTo>
                  <a:pt x="7387936" y="378632"/>
                </a:lnTo>
                <a:lnTo>
                  <a:pt x="0" y="3786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4604574" y="2586243"/>
            <a:ext cx="12222875" cy="928152"/>
            <a:chOff x="0" y="0"/>
            <a:chExt cx="6480390" cy="49209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480390" cy="492093"/>
            </a:xfrm>
            <a:custGeom>
              <a:avLst/>
              <a:gdLst/>
              <a:ahLst/>
              <a:cxnLst/>
              <a:rect r="r" b="b" t="t" l="l"/>
              <a:pathLst>
                <a:path h="492093" w="6480390">
                  <a:moveTo>
                    <a:pt x="0" y="0"/>
                  </a:moveTo>
                  <a:lnTo>
                    <a:pt x="6480390" y="0"/>
                  </a:lnTo>
                  <a:lnTo>
                    <a:pt x="6480390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6480390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4604574" y="6030441"/>
            <a:ext cx="12222875" cy="928152"/>
            <a:chOff x="0" y="0"/>
            <a:chExt cx="6480390" cy="49209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480390" cy="492093"/>
            </a:xfrm>
            <a:custGeom>
              <a:avLst/>
              <a:gdLst/>
              <a:ahLst/>
              <a:cxnLst/>
              <a:rect r="r" b="b" t="t" l="l"/>
              <a:pathLst>
                <a:path h="492093" w="6480390">
                  <a:moveTo>
                    <a:pt x="0" y="0"/>
                  </a:moveTo>
                  <a:lnTo>
                    <a:pt x="6480390" y="0"/>
                  </a:lnTo>
                  <a:lnTo>
                    <a:pt x="6480390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6480390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4604574" y="3744630"/>
            <a:ext cx="12222875" cy="928152"/>
            <a:chOff x="0" y="0"/>
            <a:chExt cx="6480390" cy="49209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480390" cy="492093"/>
            </a:xfrm>
            <a:custGeom>
              <a:avLst/>
              <a:gdLst/>
              <a:ahLst/>
              <a:cxnLst/>
              <a:rect r="r" b="b" t="t" l="l"/>
              <a:pathLst>
                <a:path h="492093" w="6480390">
                  <a:moveTo>
                    <a:pt x="0" y="0"/>
                  </a:moveTo>
                  <a:lnTo>
                    <a:pt x="6480390" y="0"/>
                  </a:lnTo>
                  <a:lnTo>
                    <a:pt x="6480390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6480390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4604574" y="7177604"/>
            <a:ext cx="12222875" cy="928152"/>
            <a:chOff x="0" y="0"/>
            <a:chExt cx="6480390" cy="49209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480390" cy="492093"/>
            </a:xfrm>
            <a:custGeom>
              <a:avLst/>
              <a:gdLst/>
              <a:ahLst/>
              <a:cxnLst/>
              <a:rect r="r" b="b" t="t" l="l"/>
              <a:pathLst>
                <a:path h="492093" w="6480390">
                  <a:moveTo>
                    <a:pt x="0" y="0"/>
                  </a:moveTo>
                  <a:lnTo>
                    <a:pt x="6480390" y="0"/>
                  </a:lnTo>
                  <a:lnTo>
                    <a:pt x="6480390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6480390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4604574" y="4890279"/>
            <a:ext cx="12222875" cy="928152"/>
            <a:chOff x="0" y="0"/>
            <a:chExt cx="6480390" cy="492093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480390" cy="492093"/>
            </a:xfrm>
            <a:custGeom>
              <a:avLst/>
              <a:gdLst/>
              <a:ahLst/>
              <a:cxnLst/>
              <a:rect r="r" b="b" t="t" l="l"/>
              <a:pathLst>
                <a:path h="492093" w="6480390">
                  <a:moveTo>
                    <a:pt x="0" y="0"/>
                  </a:moveTo>
                  <a:lnTo>
                    <a:pt x="6480390" y="0"/>
                  </a:lnTo>
                  <a:lnTo>
                    <a:pt x="6480390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6480390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203203" y="2586243"/>
            <a:ext cx="3401371" cy="928152"/>
            <a:chOff x="0" y="0"/>
            <a:chExt cx="1803357" cy="49209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803357" cy="492093"/>
            </a:xfrm>
            <a:custGeom>
              <a:avLst/>
              <a:gdLst/>
              <a:ahLst/>
              <a:cxnLst/>
              <a:rect r="r" b="b" t="t" l="l"/>
              <a:pathLst>
                <a:path h="492093" w="1803357">
                  <a:moveTo>
                    <a:pt x="0" y="0"/>
                  </a:moveTo>
                  <a:lnTo>
                    <a:pt x="1803357" y="0"/>
                  </a:lnTo>
                  <a:lnTo>
                    <a:pt x="1803357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1803357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203203" y="6026333"/>
            <a:ext cx="3401371" cy="927735"/>
            <a:chOff x="0" y="0"/>
            <a:chExt cx="1803357" cy="491872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803357" cy="491872"/>
            </a:xfrm>
            <a:custGeom>
              <a:avLst/>
              <a:gdLst/>
              <a:ahLst/>
              <a:cxnLst/>
              <a:rect r="r" b="b" t="t" l="l"/>
              <a:pathLst>
                <a:path h="491872" w="1803357">
                  <a:moveTo>
                    <a:pt x="0" y="0"/>
                  </a:moveTo>
                  <a:lnTo>
                    <a:pt x="1803357" y="0"/>
                  </a:lnTo>
                  <a:lnTo>
                    <a:pt x="1803357" y="491872"/>
                  </a:lnTo>
                  <a:lnTo>
                    <a:pt x="0" y="491872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1803357" cy="5299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203203" y="3738735"/>
            <a:ext cx="3401371" cy="928152"/>
            <a:chOff x="0" y="0"/>
            <a:chExt cx="1803357" cy="492093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803357" cy="492093"/>
            </a:xfrm>
            <a:custGeom>
              <a:avLst/>
              <a:gdLst/>
              <a:ahLst/>
              <a:cxnLst/>
              <a:rect r="r" b="b" t="t" l="l"/>
              <a:pathLst>
                <a:path h="492093" w="1803357">
                  <a:moveTo>
                    <a:pt x="0" y="0"/>
                  </a:moveTo>
                  <a:lnTo>
                    <a:pt x="1803357" y="0"/>
                  </a:lnTo>
                  <a:lnTo>
                    <a:pt x="1803357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1803357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203203" y="7173288"/>
            <a:ext cx="3401371" cy="928152"/>
            <a:chOff x="0" y="0"/>
            <a:chExt cx="1803357" cy="492093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803357" cy="492093"/>
            </a:xfrm>
            <a:custGeom>
              <a:avLst/>
              <a:gdLst/>
              <a:ahLst/>
              <a:cxnLst/>
              <a:rect r="r" b="b" t="t" l="l"/>
              <a:pathLst>
                <a:path h="492093" w="1803357">
                  <a:moveTo>
                    <a:pt x="0" y="0"/>
                  </a:moveTo>
                  <a:lnTo>
                    <a:pt x="1803357" y="0"/>
                  </a:lnTo>
                  <a:lnTo>
                    <a:pt x="1803357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1803357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203203" y="4885962"/>
            <a:ext cx="3401371" cy="928152"/>
            <a:chOff x="0" y="0"/>
            <a:chExt cx="1803357" cy="49209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803357" cy="492093"/>
            </a:xfrm>
            <a:custGeom>
              <a:avLst/>
              <a:gdLst/>
              <a:ahLst/>
              <a:cxnLst/>
              <a:rect r="r" b="b" t="t" l="l"/>
              <a:pathLst>
                <a:path h="492093" w="1803357">
                  <a:moveTo>
                    <a:pt x="0" y="0"/>
                  </a:moveTo>
                  <a:lnTo>
                    <a:pt x="1803357" y="0"/>
                  </a:lnTo>
                  <a:lnTo>
                    <a:pt x="1803357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38100"/>
              <a:ext cx="1803357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855722" y="10111901"/>
            <a:ext cx="5676492" cy="340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36"/>
              </a:lnSpc>
              <a:spcBef>
                <a:spcPct val="0"/>
              </a:spcBef>
            </a:pPr>
            <a:r>
              <a:rPr lang="en-US" b="true" sz="1954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</a:t>
            </a:r>
            <a:r>
              <a:rPr lang="en-US" b="true" sz="1954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everexinfotech.com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4821215" y="2830973"/>
            <a:ext cx="12263581" cy="339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sz="200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AUTOMATE EMPLOYEES TO UPDATE INFO, APPLY FOR LEAVE, AND DOWNLOAD PAYSLIPS. 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4821215" y="6305652"/>
            <a:ext cx="11626437" cy="339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sz="200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AUTOMATES REMINDERS FOR IMPORTANT HR ACTIVITIES LIKE POLICY UPDATES.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4821215" y="3843628"/>
            <a:ext cx="12263581" cy="692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sz="200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AUTOMATE REGULATORY CHANGES AND TIMELY UPDATES TO POLICIES AND DOCUMENTATION.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4821215" y="7452815"/>
            <a:ext cx="12006234" cy="339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sz="200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AUTO-GENERATES DASHBOARDS FOR WORKFORCE INSIGHTS AND STRATEGIC DECISIONS.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4821215" y="4989277"/>
            <a:ext cx="10917317" cy="692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sz="200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AUTOMATES GOAL SETTING, FEEDBACK COLLECTION, AND APPRAISAL WORKFLOWS.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424769" y="2685241"/>
            <a:ext cx="2958240" cy="692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b="true" sz="2003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SELF-SERVICE PORTALS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424769" y="3839311"/>
            <a:ext cx="2958240" cy="692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b="true" sz="2003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COMPLIANCE MANAGEMENT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424769" y="4984960"/>
            <a:ext cx="2958240" cy="692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b="true" sz="2003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PERFORMANCE TRACKING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424769" y="6125123"/>
            <a:ext cx="2958240" cy="692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b="true" sz="2003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ALERTS &amp; NOTIFICATIONS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424769" y="7272286"/>
            <a:ext cx="2958240" cy="692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b="true" sz="2003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ANALYTICS &amp; REPORTING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0250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4109266"/>
            <a:ext cx="18288000" cy="18288000"/>
          </a:xfrm>
          <a:custGeom>
            <a:avLst/>
            <a:gdLst/>
            <a:ahLst/>
            <a:cxnLst/>
            <a:rect r="r" b="b" t="t" l="l"/>
            <a:pathLst>
              <a:path h="18288000" w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10588" y="7715603"/>
            <a:ext cx="5677412" cy="2736986"/>
          </a:xfrm>
          <a:custGeom>
            <a:avLst/>
            <a:gdLst/>
            <a:ahLst/>
            <a:cxnLst/>
            <a:rect r="r" b="b" t="t" l="l"/>
            <a:pathLst>
              <a:path h="2736986" w="5677412">
                <a:moveTo>
                  <a:pt x="0" y="0"/>
                </a:moveTo>
                <a:lnTo>
                  <a:pt x="5677412" y="0"/>
                </a:lnTo>
                <a:lnTo>
                  <a:pt x="5677412" y="2736985"/>
                </a:lnTo>
                <a:lnTo>
                  <a:pt x="0" y="27369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0">
            <a:off x="-369380" y="852832"/>
            <a:ext cx="1279725" cy="0"/>
          </a:xfrm>
          <a:prstGeom prst="line">
            <a:avLst/>
          </a:prstGeom>
          <a:ln cap="flat" w="38100">
            <a:solidFill>
              <a:srgbClr val="ED1C2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0" y="10110868"/>
            <a:ext cx="7387936" cy="378632"/>
          </a:xfrm>
          <a:custGeom>
            <a:avLst/>
            <a:gdLst/>
            <a:ahLst/>
            <a:cxnLst/>
            <a:rect r="r" b="b" t="t" l="l"/>
            <a:pathLst>
              <a:path h="378632" w="7387936">
                <a:moveTo>
                  <a:pt x="0" y="0"/>
                </a:moveTo>
                <a:lnTo>
                  <a:pt x="7387936" y="0"/>
                </a:lnTo>
                <a:lnTo>
                  <a:pt x="7387936" y="378632"/>
                </a:lnTo>
                <a:lnTo>
                  <a:pt x="0" y="3786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4604574" y="2576338"/>
            <a:ext cx="12222875" cy="928152"/>
            <a:chOff x="0" y="0"/>
            <a:chExt cx="6480390" cy="49209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480390" cy="492093"/>
            </a:xfrm>
            <a:custGeom>
              <a:avLst/>
              <a:gdLst/>
              <a:ahLst/>
              <a:cxnLst/>
              <a:rect r="r" b="b" t="t" l="l"/>
              <a:pathLst>
                <a:path h="492093" w="6480390">
                  <a:moveTo>
                    <a:pt x="0" y="0"/>
                  </a:moveTo>
                  <a:lnTo>
                    <a:pt x="6480390" y="0"/>
                  </a:lnTo>
                  <a:lnTo>
                    <a:pt x="6480390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6480390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4604574" y="5763359"/>
            <a:ext cx="12222875" cy="928152"/>
            <a:chOff x="0" y="0"/>
            <a:chExt cx="6480390" cy="49209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480390" cy="492093"/>
            </a:xfrm>
            <a:custGeom>
              <a:avLst/>
              <a:gdLst/>
              <a:ahLst/>
              <a:cxnLst/>
              <a:rect r="r" b="b" t="t" l="l"/>
              <a:pathLst>
                <a:path h="492093" w="6480390">
                  <a:moveTo>
                    <a:pt x="0" y="0"/>
                  </a:moveTo>
                  <a:lnTo>
                    <a:pt x="6480390" y="0"/>
                  </a:lnTo>
                  <a:lnTo>
                    <a:pt x="6480390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6480390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4604574" y="3636038"/>
            <a:ext cx="12222875" cy="928152"/>
            <a:chOff x="0" y="0"/>
            <a:chExt cx="6480390" cy="49209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480390" cy="492093"/>
            </a:xfrm>
            <a:custGeom>
              <a:avLst/>
              <a:gdLst/>
              <a:ahLst/>
              <a:cxnLst/>
              <a:rect r="r" b="b" t="t" l="l"/>
              <a:pathLst>
                <a:path h="492093" w="6480390">
                  <a:moveTo>
                    <a:pt x="0" y="0"/>
                  </a:moveTo>
                  <a:lnTo>
                    <a:pt x="6480390" y="0"/>
                  </a:lnTo>
                  <a:lnTo>
                    <a:pt x="6480390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6480390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4604574" y="6829178"/>
            <a:ext cx="12222875" cy="928152"/>
            <a:chOff x="0" y="0"/>
            <a:chExt cx="6480390" cy="49209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480390" cy="492093"/>
            </a:xfrm>
            <a:custGeom>
              <a:avLst/>
              <a:gdLst/>
              <a:ahLst/>
              <a:cxnLst/>
              <a:rect r="r" b="b" t="t" l="l"/>
              <a:pathLst>
                <a:path h="492093" w="6480390">
                  <a:moveTo>
                    <a:pt x="0" y="0"/>
                  </a:moveTo>
                  <a:lnTo>
                    <a:pt x="6480390" y="0"/>
                  </a:lnTo>
                  <a:lnTo>
                    <a:pt x="6480390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6480390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4604574" y="4697540"/>
            <a:ext cx="12222875" cy="928152"/>
            <a:chOff x="0" y="0"/>
            <a:chExt cx="6480390" cy="492093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480390" cy="492093"/>
            </a:xfrm>
            <a:custGeom>
              <a:avLst/>
              <a:gdLst/>
              <a:ahLst/>
              <a:cxnLst/>
              <a:rect r="r" b="b" t="t" l="l"/>
              <a:pathLst>
                <a:path h="492093" w="6480390">
                  <a:moveTo>
                    <a:pt x="0" y="0"/>
                  </a:moveTo>
                  <a:lnTo>
                    <a:pt x="6480390" y="0"/>
                  </a:lnTo>
                  <a:lnTo>
                    <a:pt x="6480390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6480390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203203" y="2576338"/>
            <a:ext cx="3401371" cy="928152"/>
            <a:chOff x="0" y="0"/>
            <a:chExt cx="1803357" cy="49209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803357" cy="492093"/>
            </a:xfrm>
            <a:custGeom>
              <a:avLst/>
              <a:gdLst/>
              <a:ahLst/>
              <a:cxnLst/>
              <a:rect r="r" b="b" t="t" l="l"/>
              <a:pathLst>
                <a:path h="492093" w="1803357">
                  <a:moveTo>
                    <a:pt x="0" y="0"/>
                  </a:moveTo>
                  <a:lnTo>
                    <a:pt x="1803357" y="0"/>
                  </a:lnTo>
                  <a:lnTo>
                    <a:pt x="1803357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1803357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203203" y="5759042"/>
            <a:ext cx="3401371" cy="928152"/>
            <a:chOff x="0" y="0"/>
            <a:chExt cx="1803357" cy="492093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803357" cy="492093"/>
            </a:xfrm>
            <a:custGeom>
              <a:avLst/>
              <a:gdLst/>
              <a:ahLst/>
              <a:cxnLst/>
              <a:rect r="r" b="b" t="t" l="l"/>
              <a:pathLst>
                <a:path h="492093" w="1803357">
                  <a:moveTo>
                    <a:pt x="0" y="0"/>
                  </a:moveTo>
                  <a:lnTo>
                    <a:pt x="1803357" y="0"/>
                  </a:lnTo>
                  <a:lnTo>
                    <a:pt x="1803357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1803357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203203" y="3636038"/>
            <a:ext cx="3401371" cy="928152"/>
            <a:chOff x="0" y="0"/>
            <a:chExt cx="1803357" cy="492093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803357" cy="492093"/>
            </a:xfrm>
            <a:custGeom>
              <a:avLst/>
              <a:gdLst/>
              <a:ahLst/>
              <a:cxnLst/>
              <a:rect r="r" b="b" t="t" l="l"/>
              <a:pathLst>
                <a:path h="492093" w="1803357">
                  <a:moveTo>
                    <a:pt x="0" y="0"/>
                  </a:moveTo>
                  <a:lnTo>
                    <a:pt x="1803357" y="0"/>
                  </a:lnTo>
                  <a:lnTo>
                    <a:pt x="1803357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1803357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203203" y="6824862"/>
            <a:ext cx="3401371" cy="928152"/>
            <a:chOff x="0" y="0"/>
            <a:chExt cx="1803357" cy="492093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803357" cy="492093"/>
            </a:xfrm>
            <a:custGeom>
              <a:avLst/>
              <a:gdLst/>
              <a:ahLst/>
              <a:cxnLst/>
              <a:rect r="r" b="b" t="t" l="l"/>
              <a:pathLst>
                <a:path h="492093" w="1803357">
                  <a:moveTo>
                    <a:pt x="0" y="0"/>
                  </a:moveTo>
                  <a:lnTo>
                    <a:pt x="1803357" y="0"/>
                  </a:lnTo>
                  <a:lnTo>
                    <a:pt x="1803357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1803357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203203" y="4697540"/>
            <a:ext cx="3401371" cy="928152"/>
            <a:chOff x="0" y="0"/>
            <a:chExt cx="1803357" cy="49209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803357" cy="492093"/>
            </a:xfrm>
            <a:custGeom>
              <a:avLst/>
              <a:gdLst/>
              <a:ahLst/>
              <a:cxnLst/>
              <a:rect r="r" b="b" t="t" l="l"/>
              <a:pathLst>
                <a:path h="492093" w="1803357">
                  <a:moveTo>
                    <a:pt x="0" y="0"/>
                  </a:moveTo>
                  <a:lnTo>
                    <a:pt x="1803357" y="0"/>
                  </a:lnTo>
                  <a:lnTo>
                    <a:pt x="1803357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38100"/>
              <a:ext cx="1803357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855722" y="10111901"/>
            <a:ext cx="5676492" cy="340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36"/>
              </a:lnSpc>
              <a:spcBef>
                <a:spcPct val="0"/>
              </a:spcBef>
            </a:pPr>
            <a:r>
              <a:rPr lang="en-US" b="true" sz="1954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</a:t>
            </a:r>
            <a:r>
              <a:rPr lang="en-US" b="true" sz="1954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everexinfotech.com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4821215" y="2821068"/>
            <a:ext cx="12006234" cy="339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sz="200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MANUAL ENTRY AND PAPERWORK TAKES TIME AND REDUCES EFFICIENCY.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4821215" y="6038570"/>
            <a:ext cx="12006234" cy="339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sz="200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LACKS BUILT-IN REPORTING TOOLS, HARD TO TRACK HR METRICS LIKE ABSENTEEISM.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4821215" y="3880767"/>
            <a:ext cx="12006234" cy="339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sz="200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MISTAKE IN DATA ENTRY, MISFILING DOCUMENTS, OR MISCALCULATING PAYROLL.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4821215" y="7104389"/>
            <a:ext cx="12006234" cy="339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sz="200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FAILURE TO MAINTAIN RECORDS AND RESPOND TO REGULATORY AUDITS.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4821215" y="4942270"/>
            <a:ext cx="12006234" cy="339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sz="200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REAL-TIME UPDATES MISSING, MAKE IT HARD TO TRACK ATTENDANCE, PERFORMANCE.</a:t>
            </a:r>
          </a:p>
        </p:txBody>
      </p:sp>
      <p:grpSp>
        <p:nvGrpSpPr>
          <p:cNvPr name="Group 43" id="43"/>
          <p:cNvGrpSpPr/>
          <p:nvPr/>
        </p:nvGrpSpPr>
        <p:grpSpPr>
          <a:xfrm rot="0">
            <a:off x="3541977" y="1089367"/>
            <a:ext cx="11204046" cy="1205505"/>
            <a:chOff x="0" y="0"/>
            <a:chExt cx="14938728" cy="1607339"/>
          </a:xfrm>
        </p:grpSpPr>
        <p:sp>
          <p:nvSpPr>
            <p:cNvPr name="TextBox 44" id="44"/>
            <p:cNvSpPr txBox="true"/>
            <p:nvPr/>
          </p:nvSpPr>
          <p:spPr>
            <a:xfrm rot="0">
              <a:off x="0" y="0"/>
              <a:ext cx="14938728" cy="800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1">
                <a:lnSpc>
                  <a:spcPts val="4799"/>
                </a:lnSpc>
              </a:pPr>
              <a:r>
                <a:rPr lang="en-US" b="true" sz="3999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Common Challenges Faced by HR</a:t>
              </a:r>
            </a:p>
          </p:txBody>
        </p:sp>
        <p:sp>
          <p:nvSpPr>
            <p:cNvPr name="TextBox 45" id="45"/>
            <p:cNvSpPr txBox="true"/>
            <p:nvPr/>
          </p:nvSpPr>
          <p:spPr>
            <a:xfrm rot="0">
              <a:off x="735021" y="993295"/>
              <a:ext cx="13468686" cy="6140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900"/>
                </a:lnSpc>
                <a:spcBef>
                  <a:spcPct val="0"/>
                </a:spcBef>
              </a:pPr>
              <a:r>
                <a:rPr lang="en-US" b="true" sz="26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Understanding the limitations of Traditional HR Processes</a:t>
              </a:r>
            </a:p>
          </p:txBody>
        </p:sp>
      </p:grpSp>
      <p:sp>
        <p:nvSpPr>
          <p:cNvPr name="TextBox 46" id="46"/>
          <p:cNvSpPr txBox="true"/>
          <p:nvPr/>
        </p:nvSpPr>
        <p:spPr>
          <a:xfrm rot="0">
            <a:off x="1424769" y="2675336"/>
            <a:ext cx="2958240" cy="692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b="true" sz="2003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TIME-CONSUMING PROCESSES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424769" y="3911248"/>
            <a:ext cx="2958240" cy="339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b="true" sz="2003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HUMAN ERROR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424769" y="4796538"/>
            <a:ext cx="2958240" cy="692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b="true" sz="2003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LACK REAL-TIME DATA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424769" y="6034253"/>
            <a:ext cx="2958240" cy="339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b="true" sz="2003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LIMITED REPORTING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424769" y="7100072"/>
            <a:ext cx="2958240" cy="339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b="true" sz="2003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COMPLIANCE RISK</a:t>
            </a:r>
          </a:p>
        </p:txBody>
      </p:sp>
      <p:grpSp>
        <p:nvGrpSpPr>
          <p:cNvPr name="Group 51" id="51"/>
          <p:cNvGrpSpPr/>
          <p:nvPr/>
        </p:nvGrpSpPr>
        <p:grpSpPr>
          <a:xfrm rot="0">
            <a:off x="4604574" y="7914555"/>
            <a:ext cx="12222875" cy="928152"/>
            <a:chOff x="0" y="0"/>
            <a:chExt cx="6480390" cy="492093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6480390" cy="492093"/>
            </a:xfrm>
            <a:custGeom>
              <a:avLst/>
              <a:gdLst/>
              <a:ahLst/>
              <a:cxnLst/>
              <a:rect r="r" b="b" t="t" l="l"/>
              <a:pathLst>
                <a:path h="492093" w="6480390">
                  <a:moveTo>
                    <a:pt x="0" y="0"/>
                  </a:moveTo>
                  <a:lnTo>
                    <a:pt x="6480390" y="0"/>
                  </a:lnTo>
                  <a:lnTo>
                    <a:pt x="6480390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3" id="53"/>
            <p:cNvSpPr txBox="true"/>
            <p:nvPr/>
          </p:nvSpPr>
          <p:spPr>
            <a:xfrm>
              <a:off x="0" y="-38100"/>
              <a:ext cx="6480390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4604574" y="8960816"/>
            <a:ext cx="12222875" cy="928152"/>
            <a:chOff x="0" y="0"/>
            <a:chExt cx="6480390" cy="492093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6480390" cy="492093"/>
            </a:xfrm>
            <a:custGeom>
              <a:avLst/>
              <a:gdLst/>
              <a:ahLst/>
              <a:cxnLst/>
              <a:rect r="r" b="b" t="t" l="l"/>
              <a:pathLst>
                <a:path h="492093" w="6480390">
                  <a:moveTo>
                    <a:pt x="0" y="0"/>
                  </a:moveTo>
                  <a:lnTo>
                    <a:pt x="6480390" y="0"/>
                  </a:lnTo>
                  <a:lnTo>
                    <a:pt x="6480390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6" id="56"/>
            <p:cNvSpPr txBox="true"/>
            <p:nvPr/>
          </p:nvSpPr>
          <p:spPr>
            <a:xfrm>
              <a:off x="0" y="-38100"/>
              <a:ext cx="6480390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7" id="57"/>
          <p:cNvGrpSpPr/>
          <p:nvPr/>
        </p:nvGrpSpPr>
        <p:grpSpPr>
          <a:xfrm rot="0">
            <a:off x="1203203" y="7905030"/>
            <a:ext cx="3401371" cy="927735"/>
            <a:chOff x="0" y="0"/>
            <a:chExt cx="1803357" cy="491872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1803357" cy="491872"/>
            </a:xfrm>
            <a:custGeom>
              <a:avLst/>
              <a:gdLst/>
              <a:ahLst/>
              <a:cxnLst/>
              <a:rect r="r" b="b" t="t" l="l"/>
              <a:pathLst>
                <a:path h="491872" w="1803357">
                  <a:moveTo>
                    <a:pt x="0" y="0"/>
                  </a:moveTo>
                  <a:lnTo>
                    <a:pt x="1803357" y="0"/>
                  </a:lnTo>
                  <a:lnTo>
                    <a:pt x="1803357" y="491872"/>
                  </a:lnTo>
                  <a:lnTo>
                    <a:pt x="0" y="491872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59" id="59"/>
            <p:cNvSpPr txBox="true"/>
            <p:nvPr/>
          </p:nvSpPr>
          <p:spPr>
            <a:xfrm>
              <a:off x="0" y="-38100"/>
              <a:ext cx="1803357" cy="5299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0" id="60"/>
          <p:cNvGrpSpPr/>
          <p:nvPr/>
        </p:nvGrpSpPr>
        <p:grpSpPr>
          <a:xfrm rot="0">
            <a:off x="1203203" y="8956500"/>
            <a:ext cx="3401371" cy="928152"/>
            <a:chOff x="0" y="0"/>
            <a:chExt cx="1803357" cy="492093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1803357" cy="492093"/>
            </a:xfrm>
            <a:custGeom>
              <a:avLst/>
              <a:gdLst/>
              <a:ahLst/>
              <a:cxnLst/>
              <a:rect r="r" b="b" t="t" l="l"/>
              <a:pathLst>
                <a:path h="492093" w="1803357">
                  <a:moveTo>
                    <a:pt x="0" y="0"/>
                  </a:moveTo>
                  <a:lnTo>
                    <a:pt x="1803357" y="0"/>
                  </a:lnTo>
                  <a:lnTo>
                    <a:pt x="1803357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62" id="62"/>
            <p:cNvSpPr txBox="true"/>
            <p:nvPr/>
          </p:nvSpPr>
          <p:spPr>
            <a:xfrm>
              <a:off x="0" y="-38100"/>
              <a:ext cx="1803357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3" id="63"/>
          <p:cNvSpPr txBox="true"/>
          <p:nvPr/>
        </p:nvSpPr>
        <p:spPr>
          <a:xfrm rot="0">
            <a:off x="4821215" y="8013553"/>
            <a:ext cx="12006234" cy="692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sz="200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PHYSICAL DOCS. ARE EASIER TO ACCESS OR LOSE, PUTTING EMPLOYEE INFORMATION AT RISK.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4821215" y="9236027"/>
            <a:ext cx="12006234" cy="339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sz="200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 ORGANIZATIONS GROW, MANUAL SYSTEM BECOME UNMANAGEABLE AND INEFFICIENT.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1424769" y="7989679"/>
            <a:ext cx="2958240" cy="692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b="true" sz="2003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CONFIDENTIALITY ISSUES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1424769" y="9055498"/>
            <a:ext cx="2958240" cy="692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b="true" sz="2003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SCALABILITY PROBLEMS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0250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4109266"/>
            <a:ext cx="18288000" cy="18288000"/>
          </a:xfrm>
          <a:custGeom>
            <a:avLst/>
            <a:gdLst/>
            <a:ahLst/>
            <a:cxnLst/>
            <a:rect r="r" b="b" t="t" l="l"/>
            <a:pathLst>
              <a:path h="18288000" w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10588" y="7715603"/>
            <a:ext cx="5677412" cy="2736986"/>
          </a:xfrm>
          <a:custGeom>
            <a:avLst/>
            <a:gdLst/>
            <a:ahLst/>
            <a:cxnLst/>
            <a:rect r="r" b="b" t="t" l="l"/>
            <a:pathLst>
              <a:path h="2736986" w="5677412">
                <a:moveTo>
                  <a:pt x="0" y="0"/>
                </a:moveTo>
                <a:lnTo>
                  <a:pt x="5677412" y="0"/>
                </a:lnTo>
                <a:lnTo>
                  <a:pt x="5677412" y="2736985"/>
                </a:lnTo>
                <a:lnTo>
                  <a:pt x="0" y="27369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0">
            <a:off x="-369380" y="852832"/>
            <a:ext cx="1279725" cy="0"/>
          </a:xfrm>
          <a:prstGeom prst="line">
            <a:avLst/>
          </a:prstGeom>
          <a:ln cap="flat" w="38100">
            <a:solidFill>
              <a:srgbClr val="ED1C2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0" y="10110868"/>
            <a:ext cx="7387936" cy="378632"/>
          </a:xfrm>
          <a:custGeom>
            <a:avLst/>
            <a:gdLst/>
            <a:ahLst/>
            <a:cxnLst/>
            <a:rect r="r" b="b" t="t" l="l"/>
            <a:pathLst>
              <a:path h="378632" w="7387936">
                <a:moveTo>
                  <a:pt x="0" y="0"/>
                </a:moveTo>
                <a:lnTo>
                  <a:pt x="7387936" y="0"/>
                </a:lnTo>
                <a:lnTo>
                  <a:pt x="7387936" y="378632"/>
                </a:lnTo>
                <a:lnTo>
                  <a:pt x="0" y="3786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4604574" y="2576338"/>
            <a:ext cx="12222875" cy="928152"/>
            <a:chOff x="0" y="0"/>
            <a:chExt cx="6480390" cy="49209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480390" cy="492093"/>
            </a:xfrm>
            <a:custGeom>
              <a:avLst/>
              <a:gdLst/>
              <a:ahLst/>
              <a:cxnLst/>
              <a:rect r="r" b="b" t="t" l="l"/>
              <a:pathLst>
                <a:path h="492093" w="6480390">
                  <a:moveTo>
                    <a:pt x="0" y="0"/>
                  </a:moveTo>
                  <a:lnTo>
                    <a:pt x="6480390" y="0"/>
                  </a:lnTo>
                  <a:lnTo>
                    <a:pt x="6480390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6480390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4604574" y="5782916"/>
            <a:ext cx="12222875" cy="928152"/>
            <a:chOff x="0" y="0"/>
            <a:chExt cx="6480390" cy="49209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480390" cy="492093"/>
            </a:xfrm>
            <a:custGeom>
              <a:avLst/>
              <a:gdLst/>
              <a:ahLst/>
              <a:cxnLst/>
              <a:rect r="r" b="b" t="t" l="l"/>
              <a:pathLst>
                <a:path h="492093" w="6480390">
                  <a:moveTo>
                    <a:pt x="0" y="0"/>
                  </a:moveTo>
                  <a:lnTo>
                    <a:pt x="6480390" y="0"/>
                  </a:lnTo>
                  <a:lnTo>
                    <a:pt x="6480390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6480390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4604574" y="3636038"/>
            <a:ext cx="12222875" cy="928152"/>
            <a:chOff x="0" y="0"/>
            <a:chExt cx="6480390" cy="49209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480390" cy="492093"/>
            </a:xfrm>
            <a:custGeom>
              <a:avLst/>
              <a:gdLst/>
              <a:ahLst/>
              <a:cxnLst/>
              <a:rect r="r" b="b" t="t" l="l"/>
              <a:pathLst>
                <a:path h="492093" w="6480390">
                  <a:moveTo>
                    <a:pt x="0" y="0"/>
                  </a:moveTo>
                  <a:lnTo>
                    <a:pt x="6480390" y="0"/>
                  </a:lnTo>
                  <a:lnTo>
                    <a:pt x="6480390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6480390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4604574" y="6848736"/>
            <a:ext cx="12222875" cy="928152"/>
            <a:chOff x="0" y="0"/>
            <a:chExt cx="6480390" cy="49209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480390" cy="492093"/>
            </a:xfrm>
            <a:custGeom>
              <a:avLst/>
              <a:gdLst/>
              <a:ahLst/>
              <a:cxnLst/>
              <a:rect r="r" b="b" t="t" l="l"/>
              <a:pathLst>
                <a:path h="492093" w="6480390">
                  <a:moveTo>
                    <a:pt x="0" y="0"/>
                  </a:moveTo>
                  <a:lnTo>
                    <a:pt x="6480390" y="0"/>
                  </a:lnTo>
                  <a:lnTo>
                    <a:pt x="6480390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6480390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4604574" y="4697540"/>
            <a:ext cx="12222875" cy="928152"/>
            <a:chOff x="0" y="0"/>
            <a:chExt cx="6480390" cy="492093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480390" cy="492093"/>
            </a:xfrm>
            <a:custGeom>
              <a:avLst/>
              <a:gdLst/>
              <a:ahLst/>
              <a:cxnLst/>
              <a:rect r="r" b="b" t="t" l="l"/>
              <a:pathLst>
                <a:path h="492093" w="6480390">
                  <a:moveTo>
                    <a:pt x="0" y="0"/>
                  </a:moveTo>
                  <a:lnTo>
                    <a:pt x="6480390" y="0"/>
                  </a:lnTo>
                  <a:lnTo>
                    <a:pt x="6480390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6480390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203203" y="2576338"/>
            <a:ext cx="3401371" cy="928152"/>
            <a:chOff x="0" y="0"/>
            <a:chExt cx="1803357" cy="49209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803357" cy="492093"/>
            </a:xfrm>
            <a:custGeom>
              <a:avLst/>
              <a:gdLst/>
              <a:ahLst/>
              <a:cxnLst/>
              <a:rect r="r" b="b" t="t" l="l"/>
              <a:pathLst>
                <a:path h="492093" w="1803357">
                  <a:moveTo>
                    <a:pt x="0" y="0"/>
                  </a:moveTo>
                  <a:lnTo>
                    <a:pt x="1803357" y="0"/>
                  </a:lnTo>
                  <a:lnTo>
                    <a:pt x="1803357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1803357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203203" y="5759042"/>
            <a:ext cx="3401371" cy="928152"/>
            <a:chOff x="0" y="0"/>
            <a:chExt cx="1803357" cy="492093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803357" cy="492093"/>
            </a:xfrm>
            <a:custGeom>
              <a:avLst/>
              <a:gdLst/>
              <a:ahLst/>
              <a:cxnLst/>
              <a:rect r="r" b="b" t="t" l="l"/>
              <a:pathLst>
                <a:path h="492093" w="1803357">
                  <a:moveTo>
                    <a:pt x="0" y="0"/>
                  </a:moveTo>
                  <a:lnTo>
                    <a:pt x="1803357" y="0"/>
                  </a:lnTo>
                  <a:lnTo>
                    <a:pt x="1803357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1803357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203203" y="3636038"/>
            <a:ext cx="3401371" cy="928152"/>
            <a:chOff x="0" y="0"/>
            <a:chExt cx="1803357" cy="492093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803357" cy="492093"/>
            </a:xfrm>
            <a:custGeom>
              <a:avLst/>
              <a:gdLst/>
              <a:ahLst/>
              <a:cxnLst/>
              <a:rect r="r" b="b" t="t" l="l"/>
              <a:pathLst>
                <a:path h="492093" w="1803357">
                  <a:moveTo>
                    <a:pt x="0" y="0"/>
                  </a:moveTo>
                  <a:lnTo>
                    <a:pt x="1803357" y="0"/>
                  </a:lnTo>
                  <a:lnTo>
                    <a:pt x="1803357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1803357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203203" y="6824862"/>
            <a:ext cx="3401371" cy="928152"/>
            <a:chOff x="0" y="0"/>
            <a:chExt cx="1803357" cy="492093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803357" cy="492093"/>
            </a:xfrm>
            <a:custGeom>
              <a:avLst/>
              <a:gdLst/>
              <a:ahLst/>
              <a:cxnLst/>
              <a:rect r="r" b="b" t="t" l="l"/>
              <a:pathLst>
                <a:path h="492093" w="1803357">
                  <a:moveTo>
                    <a:pt x="0" y="0"/>
                  </a:moveTo>
                  <a:lnTo>
                    <a:pt x="1803357" y="0"/>
                  </a:lnTo>
                  <a:lnTo>
                    <a:pt x="1803357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1803357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203203" y="4697540"/>
            <a:ext cx="3401371" cy="928152"/>
            <a:chOff x="0" y="0"/>
            <a:chExt cx="1803357" cy="49209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803357" cy="492093"/>
            </a:xfrm>
            <a:custGeom>
              <a:avLst/>
              <a:gdLst/>
              <a:ahLst/>
              <a:cxnLst/>
              <a:rect r="r" b="b" t="t" l="l"/>
              <a:pathLst>
                <a:path h="492093" w="1803357">
                  <a:moveTo>
                    <a:pt x="0" y="0"/>
                  </a:moveTo>
                  <a:lnTo>
                    <a:pt x="1803357" y="0"/>
                  </a:lnTo>
                  <a:lnTo>
                    <a:pt x="1803357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38100"/>
              <a:ext cx="1803357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855722" y="10111901"/>
            <a:ext cx="5676492" cy="340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36"/>
              </a:lnSpc>
              <a:spcBef>
                <a:spcPct val="0"/>
              </a:spcBef>
            </a:pPr>
            <a:r>
              <a:rPr lang="en-US" b="true" sz="1954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</a:t>
            </a:r>
            <a:r>
              <a:rPr lang="en-US" b="true" sz="1954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everexinfotech.com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4821215" y="2677281"/>
            <a:ext cx="12006234" cy="692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sz="200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US" sz="200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UTOMATES TASKS LIKE PAYROLL, LEAVE APPROVALS, AND ONBOARDING VIA DIGITAL WORKFLOWS.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4821215" y="5881914"/>
            <a:ext cx="12006234" cy="692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sz="200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en-US" sz="200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UILT-IN ANALYTICS TOOLS OFFER INSIGHTS INTO HR METRICS FOR BETTER DECISION MAKING.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4821215" y="3880767"/>
            <a:ext cx="12006234" cy="339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sz="200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US" sz="200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EDUCES DATA ENTRY ERRORS THROUGH VALIDATION, AUTOMATION, AND INTEGRATION.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4821215" y="6947733"/>
            <a:ext cx="12006234" cy="692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sz="200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US" sz="200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UTOMATED COMPLIANCE ALERTS, AUDIT TRAILS AND DOCUMENTATION IMPROVE READINESS.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4821215" y="4942270"/>
            <a:ext cx="12006234" cy="339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sz="200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PROVIDES D</a:t>
            </a:r>
            <a:r>
              <a:rPr lang="en-US" sz="200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EAL TIME DASHBOARD FOR ATTENDANCE, PERFORMANCE, AND UPDATES.</a:t>
            </a:r>
          </a:p>
        </p:txBody>
      </p:sp>
      <p:grpSp>
        <p:nvGrpSpPr>
          <p:cNvPr name="Group 43" id="43"/>
          <p:cNvGrpSpPr/>
          <p:nvPr/>
        </p:nvGrpSpPr>
        <p:grpSpPr>
          <a:xfrm rot="0">
            <a:off x="3541977" y="1089367"/>
            <a:ext cx="11204046" cy="1205505"/>
            <a:chOff x="0" y="0"/>
            <a:chExt cx="14938728" cy="1607339"/>
          </a:xfrm>
        </p:grpSpPr>
        <p:sp>
          <p:nvSpPr>
            <p:cNvPr name="TextBox 44" id="44"/>
            <p:cNvSpPr txBox="true"/>
            <p:nvPr/>
          </p:nvSpPr>
          <p:spPr>
            <a:xfrm rot="0">
              <a:off x="0" y="9525"/>
              <a:ext cx="14938728" cy="790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1">
                <a:lnSpc>
                  <a:spcPts val="4799"/>
                </a:lnSpc>
              </a:pPr>
              <a:r>
                <a:rPr lang="en-US" b="true" sz="3999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Conquer HR Chaos with SKY ERP HRM </a:t>
              </a:r>
            </a:p>
          </p:txBody>
        </p:sp>
        <p:sp>
          <p:nvSpPr>
            <p:cNvPr name="TextBox 45" id="45"/>
            <p:cNvSpPr txBox="true"/>
            <p:nvPr/>
          </p:nvSpPr>
          <p:spPr>
            <a:xfrm rot="0">
              <a:off x="735021" y="1002820"/>
              <a:ext cx="13468686" cy="604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900"/>
                </a:lnSpc>
                <a:spcBef>
                  <a:spcPct val="0"/>
                </a:spcBef>
              </a:pPr>
              <a:r>
                <a:rPr lang="en-US" b="true" sz="2600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Solu</a:t>
              </a:r>
              <a:r>
                <a:rPr lang="en-US" b="true" sz="2600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tion to Common Manual HR Challenges</a:t>
              </a:r>
            </a:p>
          </p:txBody>
        </p:sp>
      </p:grpSp>
      <p:sp>
        <p:nvSpPr>
          <p:cNvPr name="TextBox 46" id="46"/>
          <p:cNvSpPr txBox="true"/>
          <p:nvPr/>
        </p:nvSpPr>
        <p:spPr>
          <a:xfrm rot="0">
            <a:off x="1424769" y="2675336"/>
            <a:ext cx="2958240" cy="692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b="true" sz="2003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TIME-CONSUMING PROCESSES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424769" y="3911248"/>
            <a:ext cx="2958240" cy="339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b="true" sz="2003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HUMAN ERROR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424769" y="4796538"/>
            <a:ext cx="2958240" cy="692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b="true" sz="2003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LACK REAL-TIME DATA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424769" y="6034253"/>
            <a:ext cx="2958240" cy="339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b="true" sz="2003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LIMITED REPORTING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424769" y="7100072"/>
            <a:ext cx="2958240" cy="339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b="true" sz="2003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COMPLIANCE RISK</a:t>
            </a:r>
          </a:p>
        </p:txBody>
      </p:sp>
      <p:grpSp>
        <p:nvGrpSpPr>
          <p:cNvPr name="Group 51" id="51"/>
          <p:cNvGrpSpPr/>
          <p:nvPr/>
        </p:nvGrpSpPr>
        <p:grpSpPr>
          <a:xfrm rot="0">
            <a:off x="4604574" y="7914555"/>
            <a:ext cx="12222875" cy="928152"/>
            <a:chOff x="0" y="0"/>
            <a:chExt cx="6480390" cy="492093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6480390" cy="492093"/>
            </a:xfrm>
            <a:custGeom>
              <a:avLst/>
              <a:gdLst/>
              <a:ahLst/>
              <a:cxnLst/>
              <a:rect r="r" b="b" t="t" l="l"/>
              <a:pathLst>
                <a:path h="492093" w="6480390">
                  <a:moveTo>
                    <a:pt x="0" y="0"/>
                  </a:moveTo>
                  <a:lnTo>
                    <a:pt x="6480390" y="0"/>
                  </a:lnTo>
                  <a:lnTo>
                    <a:pt x="6480390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3" id="53"/>
            <p:cNvSpPr txBox="true"/>
            <p:nvPr/>
          </p:nvSpPr>
          <p:spPr>
            <a:xfrm>
              <a:off x="0" y="-38100"/>
              <a:ext cx="6480390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4604574" y="8960816"/>
            <a:ext cx="12222875" cy="928152"/>
            <a:chOff x="0" y="0"/>
            <a:chExt cx="6480390" cy="492093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6480390" cy="492093"/>
            </a:xfrm>
            <a:custGeom>
              <a:avLst/>
              <a:gdLst/>
              <a:ahLst/>
              <a:cxnLst/>
              <a:rect r="r" b="b" t="t" l="l"/>
              <a:pathLst>
                <a:path h="492093" w="6480390">
                  <a:moveTo>
                    <a:pt x="0" y="0"/>
                  </a:moveTo>
                  <a:lnTo>
                    <a:pt x="6480390" y="0"/>
                  </a:lnTo>
                  <a:lnTo>
                    <a:pt x="6480390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6" id="56"/>
            <p:cNvSpPr txBox="true"/>
            <p:nvPr/>
          </p:nvSpPr>
          <p:spPr>
            <a:xfrm>
              <a:off x="0" y="-38100"/>
              <a:ext cx="6480390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7" id="57"/>
          <p:cNvGrpSpPr/>
          <p:nvPr/>
        </p:nvGrpSpPr>
        <p:grpSpPr>
          <a:xfrm rot="0">
            <a:off x="1203203" y="7914555"/>
            <a:ext cx="3401371" cy="928152"/>
            <a:chOff x="0" y="0"/>
            <a:chExt cx="1803357" cy="492093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1803357" cy="492093"/>
            </a:xfrm>
            <a:custGeom>
              <a:avLst/>
              <a:gdLst/>
              <a:ahLst/>
              <a:cxnLst/>
              <a:rect r="r" b="b" t="t" l="l"/>
              <a:pathLst>
                <a:path h="492093" w="1803357">
                  <a:moveTo>
                    <a:pt x="0" y="0"/>
                  </a:moveTo>
                  <a:lnTo>
                    <a:pt x="1803357" y="0"/>
                  </a:lnTo>
                  <a:lnTo>
                    <a:pt x="1803357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59" id="59"/>
            <p:cNvSpPr txBox="true"/>
            <p:nvPr/>
          </p:nvSpPr>
          <p:spPr>
            <a:xfrm>
              <a:off x="0" y="-38100"/>
              <a:ext cx="1803357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0" id="60"/>
          <p:cNvGrpSpPr/>
          <p:nvPr/>
        </p:nvGrpSpPr>
        <p:grpSpPr>
          <a:xfrm rot="0">
            <a:off x="1203203" y="8956500"/>
            <a:ext cx="3401371" cy="928152"/>
            <a:chOff x="0" y="0"/>
            <a:chExt cx="1803357" cy="492093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1803357" cy="492093"/>
            </a:xfrm>
            <a:custGeom>
              <a:avLst/>
              <a:gdLst/>
              <a:ahLst/>
              <a:cxnLst/>
              <a:rect r="r" b="b" t="t" l="l"/>
              <a:pathLst>
                <a:path h="492093" w="1803357">
                  <a:moveTo>
                    <a:pt x="0" y="0"/>
                  </a:moveTo>
                  <a:lnTo>
                    <a:pt x="1803357" y="0"/>
                  </a:lnTo>
                  <a:lnTo>
                    <a:pt x="1803357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62" id="62"/>
            <p:cNvSpPr txBox="true"/>
            <p:nvPr/>
          </p:nvSpPr>
          <p:spPr>
            <a:xfrm>
              <a:off x="0" y="-38100"/>
              <a:ext cx="1803357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3" id="63"/>
          <p:cNvSpPr txBox="true"/>
          <p:nvPr/>
        </p:nvSpPr>
        <p:spPr>
          <a:xfrm rot="0">
            <a:off x="4821215" y="8189765"/>
            <a:ext cx="12006234" cy="339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sz="200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RO</a:t>
            </a:r>
            <a:r>
              <a:rPr lang="en-US" sz="200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LE-BASED ACCESS AND DATA ENCRYPTION PROTECTS SENSITIVE EMPLOYEE DATA.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4821215" y="9236027"/>
            <a:ext cx="12006234" cy="339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sz="200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CLOUD-BA</a:t>
            </a:r>
            <a:r>
              <a:rPr lang="en-US" sz="200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SED ARCHITECTURE SCALES WITH BUSINESS GROWTH EFFORTLESSLY.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1424769" y="7989679"/>
            <a:ext cx="2958240" cy="692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b="true" sz="2003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CONFIDENTIALITY ISSUES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1424769" y="9055498"/>
            <a:ext cx="2958240" cy="692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b="true" sz="2003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SCALABILITY PROBLEMS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0250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 descr="Blue Yellow Hexagon Background"/>
          <p:cNvSpPr/>
          <p:nvPr/>
        </p:nvSpPr>
        <p:spPr>
          <a:xfrm flipH="false" flipV="false" rot="0">
            <a:off x="0" y="-4109266"/>
            <a:ext cx="18288000" cy="18288000"/>
          </a:xfrm>
          <a:custGeom>
            <a:avLst/>
            <a:gdLst/>
            <a:ahLst/>
            <a:cxnLst/>
            <a:rect r="r" b="b" t="t" l="l"/>
            <a:pathLst>
              <a:path h="18288000" w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10588" y="7715603"/>
            <a:ext cx="5677412" cy="2736986"/>
          </a:xfrm>
          <a:custGeom>
            <a:avLst/>
            <a:gdLst/>
            <a:ahLst/>
            <a:cxnLst/>
            <a:rect r="r" b="b" t="t" l="l"/>
            <a:pathLst>
              <a:path h="2736986" w="5677412">
                <a:moveTo>
                  <a:pt x="0" y="0"/>
                </a:moveTo>
                <a:lnTo>
                  <a:pt x="5677412" y="0"/>
                </a:lnTo>
                <a:lnTo>
                  <a:pt x="5677412" y="2736985"/>
                </a:lnTo>
                <a:lnTo>
                  <a:pt x="0" y="27369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8598552" y="954238"/>
            <a:ext cx="8698848" cy="899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00"/>
              </a:lnSpc>
            </a:pPr>
            <a:r>
              <a:rPr lang="en-US" sz="3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Info</a:t>
            </a:r>
            <a:r>
              <a:rPr lang="en-US" sz="3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rmed Decision Making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7712253" y="1203498"/>
            <a:ext cx="771999" cy="771999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7825647" y="1202592"/>
            <a:ext cx="545211" cy="616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81"/>
              </a:lnSpc>
            </a:pPr>
            <a:r>
              <a:rPr lang="en-US" b="true" sz="33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598552" y="1874356"/>
            <a:ext cx="8698848" cy="899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800"/>
              </a:lnSpc>
              <a:spcBef>
                <a:spcPct val="0"/>
              </a:spcBef>
            </a:pPr>
            <a:r>
              <a:rPr lang="en-US" sz="3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Cos</a:t>
            </a:r>
            <a:r>
              <a:rPr lang="en-US" sz="3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 Optimization 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7712253" y="2121389"/>
            <a:ext cx="771999" cy="771999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7825647" y="2120483"/>
            <a:ext cx="545211" cy="616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181"/>
              </a:lnSpc>
              <a:spcBef>
                <a:spcPct val="0"/>
              </a:spcBef>
            </a:pPr>
            <a:r>
              <a:rPr lang="en-US" b="true" sz="3300" u="non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598552" y="3784760"/>
            <a:ext cx="8698848" cy="899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800"/>
              </a:lnSpc>
              <a:spcBef>
                <a:spcPct val="0"/>
              </a:spcBef>
            </a:pPr>
            <a:r>
              <a:rPr lang="en-US" sz="3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Compl</a:t>
            </a:r>
            <a:r>
              <a:rPr lang="en-US" sz="3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iance &amp; Risk Mitigation 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7712253" y="4027336"/>
            <a:ext cx="771999" cy="771999"/>
            <a:chOff x="0" y="0"/>
            <a:chExt cx="6350000" cy="635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7825647" y="4026430"/>
            <a:ext cx="545211" cy="616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181"/>
              </a:lnSpc>
              <a:spcBef>
                <a:spcPct val="0"/>
              </a:spcBef>
            </a:pPr>
            <a:r>
              <a:rPr lang="en-US" b="true" sz="3300" u="non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598552" y="2829558"/>
            <a:ext cx="8698848" cy="899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800"/>
              </a:lnSpc>
              <a:spcBef>
                <a:spcPct val="0"/>
              </a:spcBef>
            </a:pPr>
            <a:r>
              <a:rPr lang="en-US" sz="3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Talen</a:t>
            </a:r>
            <a:r>
              <a:rPr lang="en-US" sz="3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 Management at Scale 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7712253" y="3074363"/>
            <a:ext cx="771999" cy="771999"/>
            <a:chOff x="0" y="0"/>
            <a:chExt cx="6350000" cy="6350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7825647" y="3073456"/>
            <a:ext cx="545211" cy="616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181"/>
              </a:lnSpc>
              <a:spcBef>
                <a:spcPct val="0"/>
              </a:spcBef>
            </a:pPr>
            <a:r>
              <a:rPr lang="en-US" b="true" sz="3300" u="non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598552" y="4739962"/>
            <a:ext cx="8698848" cy="899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800"/>
              </a:lnSpc>
              <a:spcBef>
                <a:spcPct val="0"/>
              </a:spcBef>
            </a:pPr>
            <a:r>
              <a:rPr lang="en-US" sz="3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Enh</a:t>
            </a:r>
            <a:r>
              <a:rPr lang="en-US" sz="3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anced Employee Productivity 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7712253" y="4980310"/>
            <a:ext cx="771999" cy="771999"/>
            <a:chOff x="0" y="0"/>
            <a:chExt cx="6350000" cy="6350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7825647" y="4979404"/>
            <a:ext cx="545211" cy="616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181"/>
              </a:lnSpc>
              <a:spcBef>
                <a:spcPct val="0"/>
              </a:spcBef>
            </a:pPr>
            <a:r>
              <a:rPr lang="en-US" b="true" sz="3300" u="non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5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28700" y="4146219"/>
            <a:ext cx="6112053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760"/>
              </a:lnSpc>
              <a:spcBef>
                <a:spcPct val="0"/>
              </a:spcBef>
            </a:pPr>
            <a:r>
              <a:rPr lang="en-US" b="true" sz="4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Strate</a:t>
            </a:r>
            <a:r>
              <a:rPr lang="en-US" b="true" sz="4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gic Benefits of SKY ERP HRM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28700" y="5857807"/>
            <a:ext cx="6112053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8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Empowerin</a:t>
            </a: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 Leader with Data-Driven HR Efficiency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8598552" y="5686252"/>
            <a:ext cx="8698848" cy="899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800"/>
              </a:lnSpc>
              <a:spcBef>
                <a:spcPct val="0"/>
              </a:spcBef>
            </a:pPr>
            <a:r>
              <a:rPr lang="en-US" sz="3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Scalable Workforce</a:t>
            </a:r>
            <a:r>
              <a:rPr lang="en-US" sz="3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Strategy 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7712253" y="5933284"/>
            <a:ext cx="771999" cy="771999"/>
            <a:chOff x="0" y="0"/>
            <a:chExt cx="6350000" cy="63500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7825647" y="5932378"/>
            <a:ext cx="545211" cy="616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181"/>
              </a:lnSpc>
              <a:spcBef>
                <a:spcPct val="0"/>
              </a:spcBef>
            </a:pPr>
            <a:r>
              <a:rPr lang="en-US" b="true" sz="33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6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8598552" y="7596655"/>
            <a:ext cx="8894584" cy="899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800"/>
              </a:lnSpc>
              <a:spcBef>
                <a:spcPct val="0"/>
              </a:spcBef>
            </a:pPr>
            <a:r>
              <a:rPr lang="en-US" sz="3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Employe</a:t>
            </a:r>
            <a:r>
              <a:rPr lang="en-US" sz="3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 Document Management 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7712253" y="7839232"/>
            <a:ext cx="771999" cy="771999"/>
            <a:chOff x="0" y="0"/>
            <a:chExt cx="6350000" cy="63500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34" id="34"/>
          <p:cNvSpPr txBox="true"/>
          <p:nvPr/>
        </p:nvSpPr>
        <p:spPr>
          <a:xfrm rot="0">
            <a:off x="7825647" y="7838326"/>
            <a:ext cx="545211" cy="616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181"/>
              </a:lnSpc>
              <a:spcBef>
                <a:spcPct val="0"/>
              </a:spcBef>
            </a:pPr>
            <a:r>
              <a:rPr lang="en-US" b="true" sz="33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8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8598552" y="6641454"/>
            <a:ext cx="8698848" cy="899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800"/>
              </a:lnSpc>
              <a:spcBef>
                <a:spcPct val="0"/>
              </a:spcBef>
            </a:pPr>
            <a:r>
              <a:rPr lang="en-US" sz="3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</a:t>
            </a:r>
            <a:r>
              <a:rPr lang="en-US" sz="3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 Security &amp; Centralization </a:t>
            </a:r>
          </a:p>
        </p:txBody>
      </p:sp>
      <p:grpSp>
        <p:nvGrpSpPr>
          <p:cNvPr name="Group 36" id="36"/>
          <p:cNvGrpSpPr/>
          <p:nvPr/>
        </p:nvGrpSpPr>
        <p:grpSpPr>
          <a:xfrm rot="0">
            <a:off x="7712253" y="6886258"/>
            <a:ext cx="771999" cy="771999"/>
            <a:chOff x="0" y="0"/>
            <a:chExt cx="6350000" cy="63500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38" id="38"/>
          <p:cNvSpPr txBox="true"/>
          <p:nvPr/>
        </p:nvSpPr>
        <p:spPr>
          <a:xfrm rot="0">
            <a:off x="7825647" y="6885352"/>
            <a:ext cx="545211" cy="616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181"/>
              </a:lnSpc>
              <a:spcBef>
                <a:spcPct val="0"/>
              </a:spcBef>
            </a:pPr>
            <a:r>
              <a:rPr lang="en-US" b="true" sz="33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7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8598552" y="8551857"/>
            <a:ext cx="8698848" cy="899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800"/>
              </a:lnSpc>
              <a:spcBef>
                <a:spcPct val="0"/>
              </a:spcBef>
            </a:pPr>
            <a:r>
              <a:rPr lang="en-US" sz="3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Str</a:t>
            </a:r>
            <a:r>
              <a:rPr lang="en-US" sz="3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ategic Reports and Analytics </a:t>
            </a:r>
          </a:p>
        </p:txBody>
      </p:sp>
      <p:grpSp>
        <p:nvGrpSpPr>
          <p:cNvPr name="Group 40" id="40"/>
          <p:cNvGrpSpPr/>
          <p:nvPr/>
        </p:nvGrpSpPr>
        <p:grpSpPr>
          <a:xfrm rot="0">
            <a:off x="7712253" y="8792206"/>
            <a:ext cx="771999" cy="771999"/>
            <a:chOff x="0" y="0"/>
            <a:chExt cx="6350000" cy="63500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42" id="42"/>
          <p:cNvSpPr txBox="true"/>
          <p:nvPr/>
        </p:nvSpPr>
        <p:spPr>
          <a:xfrm rot="0">
            <a:off x="7825647" y="8791300"/>
            <a:ext cx="545211" cy="616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181"/>
              </a:lnSpc>
              <a:spcBef>
                <a:spcPct val="0"/>
              </a:spcBef>
            </a:pPr>
            <a:r>
              <a:rPr lang="en-US" b="true" sz="33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9</a:t>
            </a:r>
          </a:p>
        </p:txBody>
      </p:sp>
      <p:sp>
        <p:nvSpPr>
          <p:cNvPr name="Freeform 43" id="43"/>
          <p:cNvSpPr/>
          <p:nvPr/>
        </p:nvSpPr>
        <p:spPr>
          <a:xfrm flipH="false" flipV="false" rot="0">
            <a:off x="0" y="10110868"/>
            <a:ext cx="7387936" cy="378632"/>
          </a:xfrm>
          <a:custGeom>
            <a:avLst/>
            <a:gdLst/>
            <a:ahLst/>
            <a:cxnLst/>
            <a:rect r="r" b="b" t="t" l="l"/>
            <a:pathLst>
              <a:path h="378632" w="7387936">
                <a:moveTo>
                  <a:pt x="0" y="0"/>
                </a:moveTo>
                <a:lnTo>
                  <a:pt x="7387936" y="0"/>
                </a:lnTo>
                <a:lnTo>
                  <a:pt x="7387936" y="378632"/>
                </a:lnTo>
                <a:lnTo>
                  <a:pt x="0" y="3786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4" id="44"/>
          <p:cNvSpPr txBox="true"/>
          <p:nvPr/>
        </p:nvSpPr>
        <p:spPr>
          <a:xfrm rot="0">
            <a:off x="855722" y="10111901"/>
            <a:ext cx="5676492" cy="340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36"/>
              </a:lnSpc>
              <a:spcBef>
                <a:spcPct val="0"/>
              </a:spcBef>
            </a:pPr>
            <a:r>
              <a:rPr lang="en-US" b="true" sz="1954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</a:t>
            </a:r>
            <a:r>
              <a:rPr lang="en-US" b="true" sz="1954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everexinfotech.com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4109266"/>
            <a:ext cx="18288000" cy="18288000"/>
          </a:xfrm>
          <a:custGeom>
            <a:avLst/>
            <a:gdLst/>
            <a:ahLst/>
            <a:cxnLst/>
            <a:rect r="r" b="b" t="t" l="l"/>
            <a:pathLst>
              <a:path h="18288000" w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-1825082"/>
            <a:ext cx="18288000" cy="4643276"/>
            <a:chOff x="0" y="0"/>
            <a:chExt cx="4816593" cy="122292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1222920"/>
            </a:xfrm>
            <a:custGeom>
              <a:avLst/>
              <a:gdLst/>
              <a:ahLst/>
              <a:cxnLst/>
              <a:rect r="r" b="b" t="t" l="l"/>
              <a:pathLst>
                <a:path h="1222920" w="4816592">
                  <a:moveTo>
                    <a:pt x="21590" y="0"/>
                  </a:moveTo>
                  <a:lnTo>
                    <a:pt x="4795002" y="0"/>
                  </a:lnTo>
                  <a:cubicBezTo>
                    <a:pt x="4800728" y="0"/>
                    <a:pt x="4806220" y="2275"/>
                    <a:pt x="4810269" y="6324"/>
                  </a:cubicBezTo>
                  <a:cubicBezTo>
                    <a:pt x="4814318" y="10372"/>
                    <a:pt x="4816592" y="15864"/>
                    <a:pt x="4816592" y="21590"/>
                  </a:cubicBezTo>
                  <a:lnTo>
                    <a:pt x="4816592" y="1201330"/>
                  </a:lnTo>
                  <a:cubicBezTo>
                    <a:pt x="4816592" y="1213254"/>
                    <a:pt x="4806926" y="1222920"/>
                    <a:pt x="4795002" y="1222920"/>
                  </a:cubicBezTo>
                  <a:lnTo>
                    <a:pt x="21590" y="1222920"/>
                  </a:lnTo>
                  <a:cubicBezTo>
                    <a:pt x="15864" y="1222920"/>
                    <a:pt x="10372" y="1220646"/>
                    <a:pt x="6324" y="1216597"/>
                  </a:cubicBezTo>
                  <a:cubicBezTo>
                    <a:pt x="2275" y="1212548"/>
                    <a:pt x="0" y="1207056"/>
                    <a:pt x="0" y="1201330"/>
                  </a:cubicBezTo>
                  <a:lnTo>
                    <a:pt x="0" y="21590"/>
                  </a:lnTo>
                  <a:cubicBezTo>
                    <a:pt x="0" y="9666"/>
                    <a:pt x="9666" y="0"/>
                    <a:pt x="21590" y="0"/>
                  </a:cubicBez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16593" cy="12610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2610588" y="7158712"/>
            <a:ext cx="5677412" cy="2736986"/>
          </a:xfrm>
          <a:custGeom>
            <a:avLst/>
            <a:gdLst/>
            <a:ahLst/>
            <a:cxnLst/>
            <a:rect r="r" b="b" t="t" l="l"/>
            <a:pathLst>
              <a:path h="2736986" w="5677412">
                <a:moveTo>
                  <a:pt x="0" y="0"/>
                </a:moveTo>
                <a:lnTo>
                  <a:pt x="5677412" y="0"/>
                </a:lnTo>
                <a:lnTo>
                  <a:pt x="5677412" y="2736986"/>
                </a:lnTo>
                <a:lnTo>
                  <a:pt x="0" y="2736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09425" y="6653646"/>
            <a:ext cx="1190625" cy="1190625"/>
          </a:xfrm>
          <a:custGeom>
            <a:avLst/>
            <a:gdLst/>
            <a:ahLst/>
            <a:cxnLst/>
            <a:rect r="r" b="b" t="t" l="l"/>
            <a:pathLst>
              <a:path h="1190625" w="1190625">
                <a:moveTo>
                  <a:pt x="0" y="0"/>
                </a:moveTo>
                <a:lnTo>
                  <a:pt x="1190625" y="0"/>
                </a:lnTo>
                <a:lnTo>
                  <a:pt x="1190625" y="1190625"/>
                </a:lnTo>
                <a:lnTo>
                  <a:pt x="0" y="11906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474291" y="4477843"/>
            <a:ext cx="1190625" cy="1190625"/>
          </a:xfrm>
          <a:custGeom>
            <a:avLst/>
            <a:gdLst/>
            <a:ahLst/>
            <a:cxnLst/>
            <a:rect r="r" b="b" t="t" l="l"/>
            <a:pathLst>
              <a:path h="1190625" w="1190625">
                <a:moveTo>
                  <a:pt x="0" y="0"/>
                </a:moveTo>
                <a:lnTo>
                  <a:pt x="1190625" y="0"/>
                </a:lnTo>
                <a:lnTo>
                  <a:pt x="1190625" y="1190625"/>
                </a:lnTo>
                <a:lnTo>
                  <a:pt x="0" y="11906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709425" y="4477843"/>
            <a:ext cx="1190625" cy="1190625"/>
          </a:xfrm>
          <a:custGeom>
            <a:avLst/>
            <a:gdLst/>
            <a:ahLst/>
            <a:cxnLst/>
            <a:rect r="r" b="b" t="t" l="l"/>
            <a:pathLst>
              <a:path h="1190625" w="1190625">
                <a:moveTo>
                  <a:pt x="0" y="0"/>
                </a:moveTo>
                <a:lnTo>
                  <a:pt x="1190625" y="0"/>
                </a:lnTo>
                <a:lnTo>
                  <a:pt x="1190625" y="1190625"/>
                </a:lnTo>
                <a:lnTo>
                  <a:pt x="0" y="11906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474291" y="6653646"/>
            <a:ext cx="1190625" cy="1190625"/>
          </a:xfrm>
          <a:custGeom>
            <a:avLst/>
            <a:gdLst/>
            <a:ahLst/>
            <a:cxnLst/>
            <a:rect r="r" b="b" t="t" l="l"/>
            <a:pathLst>
              <a:path h="1190625" w="1190625">
                <a:moveTo>
                  <a:pt x="0" y="0"/>
                </a:moveTo>
                <a:lnTo>
                  <a:pt x="1190625" y="0"/>
                </a:lnTo>
                <a:lnTo>
                  <a:pt x="1190625" y="1190625"/>
                </a:lnTo>
                <a:lnTo>
                  <a:pt x="0" y="11906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28700" y="8665519"/>
            <a:ext cx="3753728" cy="795281"/>
          </a:xfrm>
          <a:custGeom>
            <a:avLst/>
            <a:gdLst/>
            <a:ahLst/>
            <a:cxnLst/>
            <a:rect r="r" b="b" t="t" l="l"/>
            <a:pathLst>
              <a:path h="795281" w="3753728">
                <a:moveTo>
                  <a:pt x="0" y="0"/>
                </a:moveTo>
                <a:lnTo>
                  <a:pt x="3753728" y="0"/>
                </a:lnTo>
                <a:lnTo>
                  <a:pt x="3753728" y="795281"/>
                </a:lnTo>
                <a:lnTo>
                  <a:pt x="0" y="79528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731480" y="954173"/>
            <a:ext cx="14825039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600"/>
              </a:lnSpc>
              <a:spcBef>
                <a:spcPct val="0"/>
              </a:spcBef>
            </a:pPr>
            <a:r>
              <a:rPr lang="en-US" b="true" sz="8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Contact us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122501" y="6711724"/>
            <a:ext cx="5375309" cy="1007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98"/>
              </a:lnSpc>
            </a:pPr>
            <a:r>
              <a:rPr lang="en-US" sz="279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+91-22-42</a:t>
            </a:r>
            <a:r>
              <a:rPr lang="en-US" sz="2798" strike="noStrike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26 4444</a:t>
            </a:r>
          </a:p>
          <a:p>
            <a:pPr algn="l" marL="0" indent="0" lvl="0">
              <a:lnSpc>
                <a:spcPts val="4198"/>
              </a:lnSpc>
            </a:pPr>
            <a:r>
              <a:rPr lang="en-US" sz="2798" strike="noStrike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+91-81-0434 5257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122501" y="4411168"/>
            <a:ext cx="5496485" cy="1007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98"/>
              </a:lnSpc>
            </a:pPr>
            <a:r>
              <a:rPr lang="en-US" sz="2798" strike="noStrike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26, Champa Gully, M. J. Market Lane, Mumbai - 400002, INDIA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883991" y="6973662"/>
            <a:ext cx="5375309" cy="483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98"/>
              </a:lnSpc>
            </a:pPr>
            <a:r>
              <a:rPr lang="en-US" sz="279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www.everexinfotech.com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883991" y="4759438"/>
            <a:ext cx="4705968" cy="483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98"/>
              </a:lnSpc>
            </a:pPr>
            <a:r>
              <a:rPr lang="en-US" sz="279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info@eve</a:t>
            </a:r>
            <a:r>
              <a:rPr lang="en-US" sz="2798" strike="noStrike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rexinfotech.com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0250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4109266"/>
            <a:ext cx="18288000" cy="18288000"/>
          </a:xfrm>
          <a:custGeom>
            <a:avLst/>
            <a:gdLst/>
            <a:ahLst/>
            <a:cxnLst/>
            <a:rect r="r" b="b" t="t" l="l"/>
            <a:pathLst>
              <a:path h="18288000" w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10588" y="7715603"/>
            <a:ext cx="5677412" cy="2736986"/>
          </a:xfrm>
          <a:custGeom>
            <a:avLst/>
            <a:gdLst/>
            <a:ahLst/>
            <a:cxnLst/>
            <a:rect r="r" b="b" t="t" l="l"/>
            <a:pathLst>
              <a:path h="2736986" w="5677412">
                <a:moveTo>
                  <a:pt x="0" y="0"/>
                </a:moveTo>
                <a:lnTo>
                  <a:pt x="5677412" y="0"/>
                </a:lnTo>
                <a:lnTo>
                  <a:pt x="5677412" y="2736985"/>
                </a:lnTo>
                <a:lnTo>
                  <a:pt x="0" y="27369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2747441" y="4706300"/>
            <a:ext cx="5718014" cy="3073433"/>
          </a:xfrm>
          <a:custGeom>
            <a:avLst/>
            <a:gdLst/>
            <a:ahLst/>
            <a:cxnLst/>
            <a:rect r="r" b="b" t="t" l="l"/>
            <a:pathLst>
              <a:path h="3073433" w="5718014">
                <a:moveTo>
                  <a:pt x="5718014" y="0"/>
                </a:moveTo>
                <a:lnTo>
                  <a:pt x="0" y="0"/>
                </a:lnTo>
                <a:lnTo>
                  <a:pt x="0" y="3073433"/>
                </a:lnTo>
                <a:lnTo>
                  <a:pt x="5718014" y="3073433"/>
                </a:lnTo>
                <a:lnTo>
                  <a:pt x="5718014" y="0"/>
                </a:lnTo>
                <a:close/>
              </a:path>
            </a:pathLst>
          </a:custGeom>
          <a:blipFill>
            <a:blip r:embed="rId7">
              <a:alphaModFix amt="2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0673185" y="4706300"/>
            <a:ext cx="5718014" cy="3073433"/>
          </a:xfrm>
          <a:custGeom>
            <a:avLst/>
            <a:gdLst/>
            <a:ahLst/>
            <a:cxnLst/>
            <a:rect r="r" b="b" t="t" l="l"/>
            <a:pathLst>
              <a:path h="3073433" w="5718014">
                <a:moveTo>
                  <a:pt x="5718014" y="0"/>
                </a:moveTo>
                <a:lnTo>
                  <a:pt x="0" y="0"/>
                </a:lnTo>
                <a:lnTo>
                  <a:pt x="0" y="3073433"/>
                </a:lnTo>
                <a:lnTo>
                  <a:pt x="5718014" y="3073433"/>
                </a:lnTo>
                <a:lnTo>
                  <a:pt x="5718014" y="0"/>
                </a:lnTo>
                <a:close/>
              </a:path>
            </a:pathLst>
          </a:custGeom>
          <a:blipFill>
            <a:blip r:embed="rId7">
              <a:alphaModFix amt="2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2747441" y="4376995"/>
            <a:ext cx="5718014" cy="2245051"/>
            <a:chOff x="0" y="0"/>
            <a:chExt cx="1505979" cy="5912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505979" cy="591289"/>
            </a:xfrm>
            <a:custGeom>
              <a:avLst/>
              <a:gdLst/>
              <a:ahLst/>
              <a:cxnLst/>
              <a:rect r="r" b="b" t="t" l="l"/>
              <a:pathLst>
                <a:path h="591289" w="1505979">
                  <a:moveTo>
                    <a:pt x="44680" y="0"/>
                  </a:moveTo>
                  <a:lnTo>
                    <a:pt x="1461299" y="0"/>
                  </a:lnTo>
                  <a:cubicBezTo>
                    <a:pt x="1473149" y="0"/>
                    <a:pt x="1484513" y="4707"/>
                    <a:pt x="1492892" y="13087"/>
                  </a:cubicBezTo>
                  <a:cubicBezTo>
                    <a:pt x="1501272" y="21466"/>
                    <a:pt x="1505979" y="32830"/>
                    <a:pt x="1505979" y="44680"/>
                  </a:cubicBezTo>
                  <a:lnTo>
                    <a:pt x="1505979" y="546609"/>
                  </a:lnTo>
                  <a:cubicBezTo>
                    <a:pt x="1505979" y="558459"/>
                    <a:pt x="1501272" y="569823"/>
                    <a:pt x="1492892" y="578202"/>
                  </a:cubicBezTo>
                  <a:cubicBezTo>
                    <a:pt x="1484513" y="586582"/>
                    <a:pt x="1473149" y="591289"/>
                    <a:pt x="1461299" y="591289"/>
                  </a:cubicBezTo>
                  <a:lnTo>
                    <a:pt x="44680" y="591289"/>
                  </a:lnTo>
                  <a:cubicBezTo>
                    <a:pt x="32830" y="591289"/>
                    <a:pt x="21466" y="586582"/>
                    <a:pt x="13087" y="578202"/>
                  </a:cubicBezTo>
                  <a:cubicBezTo>
                    <a:pt x="4707" y="569823"/>
                    <a:pt x="0" y="558459"/>
                    <a:pt x="0" y="546609"/>
                  </a:cubicBezTo>
                  <a:lnTo>
                    <a:pt x="0" y="44680"/>
                  </a:lnTo>
                  <a:cubicBezTo>
                    <a:pt x="0" y="32830"/>
                    <a:pt x="4707" y="21466"/>
                    <a:pt x="13087" y="13087"/>
                  </a:cubicBezTo>
                  <a:cubicBezTo>
                    <a:pt x="21466" y="4707"/>
                    <a:pt x="32830" y="0"/>
                    <a:pt x="44680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1505979" cy="629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99"/>
                </a:lnSpc>
              </a:pPr>
            </a:p>
          </p:txBody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1790700" y="4625667"/>
            <a:ext cx="1736201" cy="1736201"/>
            <a:chOff x="0" y="0"/>
            <a:chExt cx="14400530" cy="144005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4400530" cy="14399261"/>
            </a:xfrm>
            <a:custGeom>
              <a:avLst/>
              <a:gdLst/>
              <a:ahLst/>
              <a:cxnLst/>
              <a:rect r="r" b="b" t="t" l="l"/>
              <a:pathLst>
                <a:path h="14399261" w="14400530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ED1C24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1909552" y="4744518"/>
            <a:ext cx="1498498" cy="1498498"/>
            <a:chOff x="0" y="0"/>
            <a:chExt cx="495300" cy="4953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95300" cy="495300"/>
            </a:xfrm>
            <a:custGeom>
              <a:avLst/>
              <a:gdLst/>
              <a:ahLst/>
              <a:cxnLst/>
              <a:rect r="r" b="b" t="t" l="l"/>
              <a:pathLst>
                <a:path h="495300" w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8100" y="38100"/>
              <a:ext cx="419100" cy="419100"/>
            </a:xfrm>
            <a:custGeom>
              <a:avLst/>
              <a:gdLst/>
              <a:ahLst/>
              <a:cxnLst/>
              <a:rect r="r" b="b" t="t" l="l"/>
              <a:pathLst>
                <a:path h="419100" w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D1C24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0673185" y="4376995"/>
            <a:ext cx="5718014" cy="2245051"/>
            <a:chOff x="0" y="0"/>
            <a:chExt cx="1505979" cy="59128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505979" cy="591289"/>
            </a:xfrm>
            <a:custGeom>
              <a:avLst/>
              <a:gdLst/>
              <a:ahLst/>
              <a:cxnLst/>
              <a:rect r="r" b="b" t="t" l="l"/>
              <a:pathLst>
                <a:path h="591289" w="1505979">
                  <a:moveTo>
                    <a:pt x="44680" y="0"/>
                  </a:moveTo>
                  <a:lnTo>
                    <a:pt x="1461299" y="0"/>
                  </a:lnTo>
                  <a:cubicBezTo>
                    <a:pt x="1473149" y="0"/>
                    <a:pt x="1484513" y="4707"/>
                    <a:pt x="1492892" y="13087"/>
                  </a:cubicBezTo>
                  <a:cubicBezTo>
                    <a:pt x="1501272" y="21466"/>
                    <a:pt x="1505979" y="32830"/>
                    <a:pt x="1505979" y="44680"/>
                  </a:cubicBezTo>
                  <a:lnTo>
                    <a:pt x="1505979" y="546609"/>
                  </a:lnTo>
                  <a:cubicBezTo>
                    <a:pt x="1505979" y="558459"/>
                    <a:pt x="1501272" y="569823"/>
                    <a:pt x="1492892" y="578202"/>
                  </a:cubicBezTo>
                  <a:cubicBezTo>
                    <a:pt x="1484513" y="586582"/>
                    <a:pt x="1473149" y="591289"/>
                    <a:pt x="1461299" y="591289"/>
                  </a:cubicBezTo>
                  <a:lnTo>
                    <a:pt x="44680" y="591289"/>
                  </a:lnTo>
                  <a:cubicBezTo>
                    <a:pt x="32830" y="591289"/>
                    <a:pt x="21466" y="586582"/>
                    <a:pt x="13087" y="578202"/>
                  </a:cubicBezTo>
                  <a:cubicBezTo>
                    <a:pt x="4707" y="569823"/>
                    <a:pt x="0" y="558459"/>
                    <a:pt x="0" y="546609"/>
                  </a:cubicBezTo>
                  <a:lnTo>
                    <a:pt x="0" y="44680"/>
                  </a:lnTo>
                  <a:cubicBezTo>
                    <a:pt x="0" y="32830"/>
                    <a:pt x="4707" y="21466"/>
                    <a:pt x="13087" y="13087"/>
                  </a:cubicBezTo>
                  <a:cubicBezTo>
                    <a:pt x="21466" y="4707"/>
                    <a:pt x="32830" y="0"/>
                    <a:pt x="44680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1505979" cy="629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99"/>
                </a:lnSpc>
              </a:pPr>
            </a:p>
          </p:txBody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9716444" y="4625667"/>
            <a:ext cx="1736201" cy="1736201"/>
            <a:chOff x="0" y="0"/>
            <a:chExt cx="14400530" cy="1440053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4400530" cy="14399261"/>
            </a:xfrm>
            <a:custGeom>
              <a:avLst/>
              <a:gdLst/>
              <a:ahLst/>
              <a:cxnLst/>
              <a:rect r="r" b="b" t="t" l="l"/>
              <a:pathLst>
                <a:path h="14399261" w="14400530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ED1C24"/>
            </a:solidFill>
          </p:spPr>
        </p:sp>
      </p:grp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9835296" y="4744518"/>
            <a:ext cx="1498498" cy="1498498"/>
            <a:chOff x="0" y="0"/>
            <a:chExt cx="495300" cy="4953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495300" cy="495300"/>
            </a:xfrm>
            <a:custGeom>
              <a:avLst/>
              <a:gdLst/>
              <a:ahLst/>
              <a:cxnLst/>
              <a:rect r="r" b="b" t="t" l="l"/>
              <a:pathLst>
                <a:path h="495300" w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38100" y="38100"/>
              <a:ext cx="419100" cy="419100"/>
            </a:xfrm>
            <a:custGeom>
              <a:avLst/>
              <a:gdLst/>
              <a:ahLst/>
              <a:cxnLst/>
              <a:rect r="r" b="b" t="t" l="l"/>
              <a:pathLst>
                <a:path h="419100" w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D1C24"/>
            </a:solidFill>
          </p:spPr>
        </p:sp>
      </p:grpSp>
      <p:sp>
        <p:nvSpPr>
          <p:cNvPr name="Freeform 23" id="23"/>
          <p:cNvSpPr/>
          <p:nvPr/>
        </p:nvSpPr>
        <p:spPr>
          <a:xfrm flipH="true" flipV="false" rot="0">
            <a:off x="2747441" y="7542081"/>
            <a:ext cx="5718014" cy="3073433"/>
          </a:xfrm>
          <a:custGeom>
            <a:avLst/>
            <a:gdLst/>
            <a:ahLst/>
            <a:cxnLst/>
            <a:rect r="r" b="b" t="t" l="l"/>
            <a:pathLst>
              <a:path h="3073433" w="5718014">
                <a:moveTo>
                  <a:pt x="5718014" y="0"/>
                </a:moveTo>
                <a:lnTo>
                  <a:pt x="0" y="0"/>
                </a:lnTo>
                <a:lnTo>
                  <a:pt x="0" y="3073432"/>
                </a:lnTo>
                <a:lnTo>
                  <a:pt x="5718014" y="3073432"/>
                </a:lnTo>
                <a:lnTo>
                  <a:pt x="5718014" y="0"/>
                </a:lnTo>
                <a:close/>
              </a:path>
            </a:pathLst>
          </a:custGeom>
          <a:blipFill>
            <a:blip r:embed="rId7">
              <a:alphaModFix amt="2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true" flipV="false" rot="0">
            <a:off x="10673185" y="7542081"/>
            <a:ext cx="5718014" cy="3073433"/>
          </a:xfrm>
          <a:custGeom>
            <a:avLst/>
            <a:gdLst/>
            <a:ahLst/>
            <a:cxnLst/>
            <a:rect r="r" b="b" t="t" l="l"/>
            <a:pathLst>
              <a:path h="3073433" w="5718014">
                <a:moveTo>
                  <a:pt x="5718014" y="0"/>
                </a:moveTo>
                <a:lnTo>
                  <a:pt x="0" y="0"/>
                </a:lnTo>
                <a:lnTo>
                  <a:pt x="0" y="3073432"/>
                </a:lnTo>
                <a:lnTo>
                  <a:pt x="5718014" y="3073432"/>
                </a:lnTo>
                <a:lnTo>
                  <a:pt x="5718014" y="0"/>
                </a:lnTo>
                <a:close/>
              </a:path>
            </a:pathLst>
          </a:custGeom>
          <a:blipFill>
            <a:blip r:embed="rId7">
              <a:alphaModFix amt="2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2747441" y="7378674"/>
            <a:ext cx="5718014" cy="2245051"/>
            <a:chOff x="0" y="0"/>
            <a:chExt cx="1505979" cy="591289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505979" cy="591289"/>
            </a:xfrm>
            <a:custGeom>
              <a:avLst/>
              <a:gdLst/>
              <a:ahLst/>
              <a:cxnLst/>
              <a:rect r="r" b="b" t="t" l="l"/>
              <a:pathLst>
                <a:path h="591289" w="1505979">
                  <a:moveTo>
                    <a:pt x="44680" y="0"/>
                  </a:moveTo>
                  <a:lnTo>
                    <a:pt x="1461299" y="0"/>
                  </a:lnTo>
                  <a:cubicBezTo>
                    <a:pt x="1473149" y="0"/>
                    <a:pt x="1484513" y="4707"/>
                    <a:pt x="1492892" y="13087"/>
                  </a:cubicBezTo>
                  <a:cubicBezTo>
                    <a:pt x="1501272" y="21466"/>
                    <a:pt x="1505979" y="32830"/>
                    <a:pt x="1505979" y="44680"/>
                  </a:cubicBezTo>
                  <a:lnTo>
                    <a:pt x="1505979" y="546609"/>
                  </a:lnTo>
                  <a:cubicBezTo>
                    <a:pt x="1505979" y="558459"/>
                    <a:pt x="1501272" y="569823"/>
                    <a:pt x="1492892" y="578202"/>
                  </a:cubicBezTo>
                  <a:cubicBezTo>
                    <a:pt x="1484513" y="586582"/>
                    <a:pt x="1473149" y="591289"/>
                    <a:pt x="1461299" y="591289"/>
                  </a:cubicBezTo>
                  <a:lnTo>
                    <a:pt x="44680" y="591289"/>
                  </a:lnTo>
                  <a:cubicBezTo>
                    <a:pt x="32830" y="591289"/>
                    <a:pt x="21466" y="586582"/>
                    <a:pt x="13087" y="578202"/>
                  </a:cubicBezTo>
                  <a:cubicBezTo>
                    <a:pt x="4707" y="569823"/>
                    <a:pt x="0" y="558459"/>
                    <a:pt x="0" y="546609"/>
                  </a:cubicBezTo>
                  <a:lnTo>
                    <a:pt x="0" y="44680"/>
                  </a:lnTo>
                  <a:cubicBezTo>
                    <a:pt x="0" y="32830"/>
                    <a:pt x="4707" y="21466"/>
                    <a:pt x="13087" y="13087"/>
                  </a:cubicBezTo>
                  <a:cubicBezTo>
                    <a:pt x="21466" y="4707"/>
                    <a:pt x="32830" y="0"/>
                    <a:pt x="44680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1505979" cy="629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99"/>
                </a:lnSpc>
              </a:pPr>
            </a:p>
          </p:txBody>
        </p:sp>
      </p:grpSp>
      <p:grpSp>
        <p:nvGrpSpPr>
          <p:cNvPr name="Group 28" id="28"/>
          <p:cNvGrpSpPr>
            <a:grpSpLocks noChangeAspect="true"/>
          </p:cNvGrpSpPr>
          <p:nvPr/>
        </p:nvGrpSpPr>
        <p:grpSpPr>
          <a:xfrm rot="0">
            <a:off x="1790700" y="7627345"/>
            <a:ext cx="1736201" cy="1736201"/>
            <a:chOff x="0" y="0"/>
            <a:chExt cx="14400530" cy="1440053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4400530" cy="14399261"/>
            </a:xfrm>
            <a:custGeom>
              <a:avLst/>
              <a:gdLst/>
              <a:ahLst/>
              <a:cxnLst/>
              <a:rect r="r" b="b" t="t" l="l"/>
              <a:pathLst>
                <a:path h="14399261" w="14400530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ED1C24"/>
            </a:solidFill>
          </p:spPr>
        </p:sp>
      </p:grpSp>
      <p:grpSp>
        <p:nvGrpSpPr>
          <p:cNvPr name="Group 30" id="30"/>
          <p:cNvGrpSpPr>
            <a:grpSpLocks noChangeAspect="true"/>
          </p:cNvGrpSpPr>
          <p:nvPr/>
        </p:nvGrpSpPr>
        <p:grpSpPr>
          <a:xfrm rot="0">
            <a:off x="1909552" y="7746197"/>
            <a:ext cx="1498498" cy="1498498"/>
            <a:chOff x="0" y="0"/>
            <a:chExt cx="495300" cy="4953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495300" cy="495300"/>
            </a:xfrm>
            <a:custGeom>
              <a:avLst/>
              <a:gdLst/>
              <a:ahLst/>
              <a:cxnLst/>
              <a:rect r="r" b="b" t="t" l="l"/>
              <a:pathLst>
                <a:path h="495300" w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38100" y="38100"/>
              <a:ext cx="419100" cy="419100"/>
            </a:xfrm>
            <a:custGeom>
              <a:avLst/>
              <a:gdLst/>
              <a:ahLst/>
              <a:cxnLst/>
              <a:rect r="r" b="b" t="t" l="l"/>
              <a:pathLst>
                <a:path h="419100" w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D1C24"/>
            </a:solid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10673185" y="7378674"/>
            <a:ext cx="5718014" cy="2245051"/>
            <a:chOff x="0" y="0"/>
            <a:chExt cx="1505979" cy="591289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505979" cy="591289"/>
            </a:xfrm>
            <a:custGeom>
              <a:avLst/>
              <a:gdLst/>
              <a:ahLst/>
              <a:cxnLst/>
              <a:rect r="r" b="b" t="t" l="l"/>
              <a:pathLst>
                <a:path h="591289" w="1505979">
                  <a:moveTo>
                    <a:pt x="44680" y="0"/>
                  </a:moveTo>
                  <a:lnTo>
                    <a:pt x="1461299" y="0"/>
                  </a:lnTo>
                  <a:cubicBezTo>
                    <a:pt x="1473149" y="0"/>
                    <a:pt x="1484513" y="4707"/>
                    <a:pt x="1492892" y="13087"/>
                  </a:cubicBezTo>
                  <a:cubicBezTo>
                    <a:pt x="1501272" y="21466"/>
                    <a:pt x="1505979" y="32830"/>
                    <a:pt x="1505979" y="44680"/>
                  </a:cubicBezTo>
                  <a:lnTo>
                    <a:pt x="1505979" y="546609"/>
                  </a:lnTo>
                  <a:cubicBezTo>
                    <a:pt x="1505979" y="558459"/>
                    <a:pt x="1501272" y="569823"/>
                    <a:pt x="1492892" y="578202"/>
                  </a:cubicBezTo>
                  <a:cubicBezTo>
                    <a:pt x="1484513" y="586582"/>
                    <a:pt x="1473149" y="591289"/>
                    <a:pt x="1461299" y="591289"/>
                  </a:cubicBezTo>
                  <a:lnTo>
                    <a:pt x="44680" y="591289"/>
                  </a:lnTo>
                  <a:cubicBezTo>
                    <a:pt x="32830" y="591289"/>
                    <a:pt x="21466" y="586582"/>
                    <a:pt x="13087" y="578202"/>
                  </a:cubicBezTo>
                  <a:cubicBezTo>
                    <a:pt x="4707" y="569823"/>
                    <a:pt x="0" y="558459"/>
                    <a:pt x="0" y="546609"/>
                  </a:cubicBezTo>
                  <a:lnTo>
                    <a:pt x="0" y="44680"/>
                  </a:lnTo>
                  <a:cubicBezTo>
                    <a:pt x="0" y="32830"/>
                    <a:pt x="4707" y="21466"/>
                    <a:pt x="13087" y="13087"/>
                  </a:cubicBezTo>
                  <a:cubicBezTo>
                    <a:pt x="21466" y="4707"/>
                    <a:pt x="32830" y="0"/>
                    <a:pt x="44680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35" id="35"/>
            <p:cNvSpPr txBox="true"/>
            <p:nvPr/>
          </p:nvSpPr>
          <p:spPr>
            <a:xfrm>
              <a:off x="0" y="-38100"/>
              <a:ext cx="1505979" cy="629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99"/>
                </a:lnSpc>
              </a:pPr>
            </a:p>
          </p:txBody>
        </p:sp>
      </p:grpSp>
      <p:grpSp>
        <p:nvGrpSpPr>
          <p:cNvPr name="Group 36" id="36"/>
          <p:cNvGrpSpPr>
            <a:grpSpLocks noChangeAspect="true"/>
          </p:cNvGrpSpPr>
          <p:nvPr/>
        </p:nvGrpSpPr>
        <p:grpSpPr>
          <a:xfrm rot="0">
            <a:off x="9716444" y="7627345"/>
            <a:ext cx="1736201" cy="1736201"/>
            <a:chOff x="0" y="0"/>
            <a:chExt cx="14400530" cy="1440053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4400530" cy="14399261"/>
            </a:xfrm>
            <a:custGeom>
              <a:avLst/>
              <a:gdLst/>
              <a:ahLst/>
              <a:cxnLst/>
              <a:rect r="r" b="b" t="t" l="l"/>
              <a:pathLst>
                <a:path h="14399261" w="14400530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ED1C24"/>
            </a:solidFill>
          </p:spPr>
        </p:sp>
      </p:grpSp>
      <p:grpSp>
        <p:nvGrpSpPr>
          <p:cNvPr name="Group 38" id="38"/>
          <p:cNvGrpSpPr>
            <a:grpSpLocks noChangeAspect="true"/>
          </p:cNvGrpSpPr>
          <p:nvPr/>
        </p:nvGrpSpPr>
        <p:grpSpPr>
          <a:xfrm rot="0">
            <a:off x="9835296" y="7746197"/>
            <a:ext cx="1498498" cy="1498498"/>
            <a:chOff x="0" y="0"/>
            <a:chExt cx="495300" cy="4953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495300" cy="495300"/>
            </a:xfrm>
            <a:custGeom>
              <a:avLst/>
              <a:gdLst/>
              <a:ahLst/>
              <a:cxnLst/>
              <a:rect r="r" b="b" t="t" l="l"/>
              <a:pathLst>
                <a:path h="495300" w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38100" y="38100"/>
              <a:ext cx="419100" cy="419100"/>
            </a:xfrm>
            <a:custGeom>
              <a:avLst/>
              <a:gdLst/>
              <a:ahLst/>
              <a:cxnLst/>
              <a:rect r="r" b="b" t="t" l="l"/>
              <a:pathLst>
                <a:path h="419100" w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D1C24"/>
            </a:solidFill>
          </p:spPr>
        </p:sp>
      </p:grpSp>
      <p:sp>
        <p:nvSpPr>
          <p:cNvPr name="AutoShape 41" id="41"/>
          <p:cNvSpPr/>
          <p:nvPr/>
        </p:nvSpPr>
        <p:spPr>
          <a:xfrm rot="0">
            <a:off x="-369380" y="852832"/>
            <a:ext cx="1279725" cy="0"/>
          </a:xfrm>
          <a:prstGeom prst="line">
            <a:avLst/>
          </a:prstGeom>
          <a:ln cap="flat" w="38100">
            <a:solidFill>
              <a:srgbClr val="ED1C2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2" id="42"/>
          <p:cNvSpPr/>
          <p:nvPr/>
        </p:nvSpPr>
        <p:spPr>
          <a:xfrm flipH="false" flipV="false" rot="0">
            <a:off x="0" y="10110868"/>
            <a:ext cx="7387936" cy="378632"/>
          </a:xfrm>
          <a:custGeom>
            <a:avLst/>
            <a:gdLst/>
            <a:ahLst/>
            <a:cxnLst/>
            <a:rect r="r" b="b" t="t" l="l"/>
            <a:pathLst>
              <a:path h="378632" w="7387936">
                <a:moveTo>
                  <a:pt x="0" y="0"/>
                </a:moveTo>
                <a:lnTo>
                  <a:pt x="7387936" y="0"/>
                </a:lnTo>
                <a:lnTo>
                  <a:pt x="7387936" y="378632"/>
                </a:lnTo>
                <a:lnTo>
                  <a:pt x="0" y="37863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2201601" y="5056037"/>
            <a:ext cx="914400" cy="886968"/>
          </a:xfrm>
          <a:custGeom>
            <a:avLst/>
            <a:gdLst/>
            <a:ahLst/>
            <a:cxnLst/>
            <a:rect r="r" b="b" t="t" l="l"/>
            <a:pathLst>
              <a:path h="886968" w="914400">
                <a:moveTo>
                  <a:pt x="0" y="0"/>
                </a:moveTo>
                <a:lnTo>
                  <a:pt x="914400" y="0"/>
                </a:lnTo>
                <a:lnTo>
                  <a:pt x="914400" y="886968"/>
                </a:lnTo>
                <a:lnTo>
                  <a:pt x="0" y="8869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10127345" y="5057180"/>
            <a:ext cx="914400" cy="884682"/>
          </a:xfrm>
          <a:custGeom>
            <a:avLst/>
            <a:gdLst/>
            <a:ahLst/>
            <a:cxnLst/>
            <a:rect r="r" b="b" t="t" l="l"/>
            <a:pathLst>
              <a:path h="884682" w="914400">
                <a:moveTo>
                  <a:pt x="0" y="0"/>
                </a:moveTo>
                <a:lnTo>
                  <a:pt x="914400" y="0"/>
                </a:lnTo>
                <a:lnTo>
                  <a:pt x="914400" y="884682"/>
                </a:lnTo>
                <a:lnTo>
                  <a:pt x="0" y="88468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2249226" y="7986820"/>
            <a:ext cx="819150" cy="1028760"/>
          </a:xfrm>
          <a:custGeom>
            <a:avLst/>
            <a:gdLst/>
            <a:ahLst/>
            <a:cxnLst/>
            <a:rect r="r" b="b" t="t" l="l"/>
            <a:pathLst>
              <a:path h="1028760" w="819150">
                <a:moveTo>
                  <a:pt x="0" y="0"/>
                </a:moveTo>
                <a:lnTo>
                  <a:pt x="819150" y="0"/>
                </a:lnTo>
                <a:lnTo>
                  <a:pt x="819150" y="1028759"/>
                </a:lnTo>
                <a:lnTo>
                  <a:pt x="0" y="102875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10127345" y="7986820"/>
            <a:ext cx="914400" cy="1091821"/>
          </a:xfrm>
          <a:custGeom>
            <a:avLst/>
            <a:gdLst/>
            <a:ahLst/>
            <a:cxnLst/>
            <a:rect r="r" b="b" t="t" l="l"/>
            <a:pathLst>
              <a:path h="1091821" w="914400">
                <a:moveTo>
                  <a:pt x="0" y="0"/>
                </a:moveTo>
                <a:lnTo>
                  <a:pt x="914400" y="0"/>
                </a:lnTo>
                <a:lnTo>
                  <a:pt x="914400" y="1091821"/>
                </a:lnTo>
                <a:lnTo>
                  <a:pt x="0" y="109182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7" id="47"/>
          <p:cNvSpPr txBox="true"/>
          <p:nvPr/>
        </p:nvSpPr>
        <p:spPr>
          <a:xfrm rot="0">
            <a:off x="3939656" y="4603826"/>
            <a:ext cx="4225271" cy="895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3639"/>
              </a:lnSpc>
              <a:spcBef>
                <a:spcPct val="0"/>
              </a:spcBef>
            </a:pPr>
            <a:r>
              <a:rPr lang="en-US" b="true" sz="25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Set Efficient Core HR Operations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3939656" y="5582259"/>
            <a:ext cx="4225271" cy="862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39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Aut</a:t>
            </a:r>
            <a:r>
              <a:rPr lang="en-US" sz="1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omate processes like attendance, payroll, &amp; leave management in 1 platform.</a:t>
            </a:r>
          </a:p>
        </p:txBody>
      </p:sp>
      <p:grpSp>
        <p:nvGrpSpPr>
          <p:cNvPr name="Group 49" id="49"/>
          <p:cNvGrpSpPr/>
          <p:nvPr/>
        </p:nvGrpSpPr>
        <p:grpSpPr>
          <a:xfrm rot="0">
            <a:off x="3541977" y="1089367"/>
            <a:ext cx="11204046" cy="1205505"/>
            <a:chOff x="0" y="0"/>
            <a:chExt cx="14938728" cy="1607339"/>
          </a:xfrm>
        </p:grpSpPr>
        <p:sp>
          <p:nvSpPr>
            <p:cNvPr name="TextBox 50" id="50"/>
            <p:cNvSpPr txBox="true"/>
            <p:nvPr/>
          </p:nvSpPr>
          <p:spPr>
            <a:xfrm rot="0">
              <a:off x="0" y="0"/>
              <a:ext cx="14938728" cy="800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1">
                <a:lnSpc>
                  <a:spcPts val="4799"/>
                </a:lnSpc>
              </a:pPr>
              <a:r>
                <a:rPr lang="en-US" b="true" sz="3999" strike="noStrike" u="non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The Importance of SKY ERP HRM</a:t>
              </a:r>
            </a:p>
          </p:txBody>
        </p:sp>
        <p:sp>
          <p:nvSpPr>
            <p:cNvPr name="TextBox 51" id="51"/>
            <p:cNvSpPr txBox="true"/>
            <p:nvPr/>
          </p:nvSpPr>
          <p:spPr>
            <a:xfrm rot="0">
              <a:off x="735021" y="993295"/>
              <a:ext cx="13468686" cy="6140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900"/>
                </a:lnSpc>
                <a:spcBef>
                  <a:spcPct val="0"/>
                </a:spcBef>
              </a:pPr>
              <a:r>
                <a:rPr lang="en-US" sz="26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A</a:t>
              </a:r>
              <a:r>
                <a:rPr lang="en-US" sz="26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Smarter Way to Manage Your Workforce</a:t>
              </a:r>
            </a:p>
          </p:txBody>
        </p:sp>
      </p:grpSp>
      <p:sp>
        <p:nvSpPr>
          <p:cNvPr name="TextBox 52" id="52"/>
          <p:cNvSpPr txBox="true"/>
          <p:nvPr/>
        </p:nvSpPr>
        <p:spPr>
          <a:xfrm rot="0">
            <a:off x="11859041" y="4696893"/>
            <a:ext cx="4203522" cy="895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3639"/>
              </a:lnSpc>
              <a:spcBef>
                <a:spcPct val="0"/>
              </a:spcBef>
            </a:pPr>
            <a:r>
              <a:rPr lang="en-US" b="true" sz="25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Impro</a:t>
            </a:r>
            <a:r>
              <a:rPr lang="en-US" b="true" sz="25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ves Accuracy and Compliance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1859041" y="5649755"/>
            <a:ext cx="4203522" cy="567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39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US" sz="1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educes manual errors and ensures statutory compliance with built-in tools.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3939656" y="7605214"/>
            <a:ext cx="4225271" cy="895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3639"/>
              </a:lnSpc>
              <a:spcBef>
                <a:spcPct val="0"/>
              </a:spcBef>
            </a:pPr>
            <a:r>
              <a:rPr lang="en-US" b="true" sz="25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Empowers HR an</a:t>
            </a:r>
            <a:r>
              <a:rPr lang="en-US" b="true" sz="25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 Employees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3939656" y="8661232"/>
            <a:ext cx="4225271" cy="567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39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en-US" sz="1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rovides real-time access to data and self-service options via mobile app.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1865400" y="7597743"/>
            <a:ext cx="4200342" cy="895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3639"/>
              </a:lnSpc>
              <a:spcBef>
                <a:spcPct val="0"/>
              </a:spcBef>
            </a:pPr>
            <a:r>
              <a:rPr lang="en-US" b="true" sz="25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Support Scalabl</a:t>
            </a:r>
            <a:r>
              <a:rPr lang="en-US" b="true" sz="25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 and Strategic HR 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11862220" y="8557127"/>
            <a:ext cx="4200342" cy="862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39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Enabl</a:t>
            </a:r>
            <a:r>
              <a:rPr lang="en-US" sz="1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 data-driven decisions and adapts easily to growing organisational needs.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910345" y="2639635"/>
            <a:ext cx="16230600" cy="1346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0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SKY ERP</a:t>
            </a: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HRM centralises and automates key HR functions, helping organisations reduce manual work and increase accuracy. With real-time access to data, mobile functionality, and built-in compliance, it empowers HR teams to operate efficiently and support business growth.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855722" y="10111901"/>
            <a:ext cx="5676492" cy="340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36"/>
              </a:lnSpc>
              <a:spcBef>
                <a:spcPct val="0"/>
              </a:spcBef>
            </a:pPr>
            <a:r>
              <a:rPr lang="en-US" b="true" sz="1954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</a:t>
            </a:r>
            <a:r>
              <a:rPr lang="en-US" b="true" sz="1954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everexinfotech.com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0250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4109266"/>
            <a:ext cx="18288000" cy="18288000"/>
          </a:xfrm>
          <a:custGeom>
            <a:avLst/>
            <a:gdLst/>
            <a:ahLst/>
            <a:cxnLst/>
            <a:rect r="r" b="b" t="t" l="l"/>
            <a:pathLst>
              <a:path h="18288000" w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10588" y="7715603"/>
            <a:ext cx="5677412" cy="2736986"/>
          </a:xfrm>
          <a:custGeom>
            <a:avLst/>
            <a:gdLst/>
            <a:ahLst/>
            <a:cxnLst/>
            <a:rect r="r" b="b" t="t" l="l"/>
            <a:pathLst>
              <a:path h="2736986" w="5677412">
                <a:moveTo>
                  <a:pt x="0" y="0"/>
                </a:moveTo>
                <a:lnTo>
                  <a:pt x="5677412" y="0"/>
                </a:lnTo>
                <a:lnTo>
                  <a:pt x="5677412" y="2736985"/>
                </a:lnTo>
                <a:lnTo>
                  <a:pt x="0" y="27369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0">
            <a:off x="-369380" y="852832"/>
            <a:ext cx="1279725" cy="0"/>
          </a:xfrm>
          <a:prstGeom prst="line">
            <a:avLst/>
          </a:prstGeom>
          <a:ln cap="flat" w="38100">
            <a:solidFill>
              <a:srgbClr val="ED1C2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0" y="10110868"/>
            <a:ext cx="7387936" cy="378632"/>
          </a:xfrm>
          <a:custGeom>
            <a:avLst/>
            <a:gdLst/>
            <a:ahLst/>
            <a:cxnLst/>
            <a:rect r="r" b="b" t="t" l="l"/>
            <a:pathLst>
              <a:path h="378632" w="7387936">
                <a:moveTo>
                  <a:pt x="0" y="0"/>
                </a:moveTo>
                <a:lnTo>
                  <a:pt x="7387936" y="0"/>
                </a:lnTo>
                <a:lnTo>
                  <a:pt x="7387936" y="378632"/>
                </a:lnTo>
                <a:lnTo>
                  <a:pt x="0" y="3786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919542" y="2577123"/>
            <a:ext cx="12448917" cy="7251494"/>
          </a:xfrm>
          <a:custGeom>
            <a:avLst/>
            <a:gdLst/>
            <a:ahLst/>
            <a:cxnLst/>
            <a:rect r="r" b="b" t="t" l="l"/>
            <a:pathLst>
              <a:path h="7251494" w="12448917">
                <a:moveTo>
                  <a:pt x="0" y="0"/>
                </a:moveTo>
                <a:lnTo>
                  <a:pt x="12448916" y="0"/>
                </a:lnTo>
                <a:lnTo>
                  <a:pt x="12448916" y="7251494"/>
                </a:lnTo>
                <a:lnTo>
                  <a:pt x="0" y="72514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3541977" y="1089367"/>
            <a:ext cx="11204046" cy="1205505"/>
            <a:chOff x="0" y="0"/>
            <a:chExt cx="14938728" cy="1607339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0"/>
              <a:ext cx="14938728" cy="800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1">
                <a:lnSpc>
                  <a:spcPts val="4799"/>
                </a:lnSpc>
              </a:pPr>
              <a:r>
                <a:rPr lang="en-US" b="true" sz="3999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C</a:t>
              </a:r>
              <a:r>
                <a:rPr lang="en-US" b="true" sz="3999" strike="noStrike" u="non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or</a:t>
              </a:r>
              <a:r>
                <a:rPr lang="en-US" b="true" sz="3999" strike="noStrike" u="non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e Fe</a:t>
              </a:r>
              <a:r>
                <a:rPr lang="en-US" b="true" sz="3999" strike="noStrike" u="non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</a:t>
              </a:r>
              <a:r>
                <a:rPr lang="en-US" b="true" sz="3999" strike="noStrike" u="non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tur</a:t>
              </a:r>
              <a:r>
                <a:rPr lang="en-US" b="true" sz="3999" strike="noStrike" u="non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e of SKY ERP HRM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735021" y="993295"/>
              <a:ext cx="13468686" cy="6140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900"/>
                </a:lnSpc>
                <a:spcBef>
                  <a:spcPct val="0"/>
                </a:spcBef>
              </a:pPr>
              <a:r>
                <a:rPr lang="en-US" sz="26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Streamline Solution for Every HR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855722" y="10111901"/>
            <a:ext cx="5676492" cy="340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36"/>
              </a:lnSpc>
              <a:spcBef>
                <a:spcPct val="0"/>
              </a:spcBef>
            </a:pPr>
            <a:r>
              <a:rPr lang="en-US" b="true" sz="1954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</a:t>
            </a:r>
            <a:r>
              <a:rPr lang="en-US" b="true" sz="1954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everexinfotech.com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083207" y="3203857"/>
            <a:ext cx="1946165" cy="871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b="true" sz="17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Employee Inf</a:t>
            </a:r>
            <a:r>
              <a:rPr lang="en-US" b="true" sz="17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ormation Management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551405" y="3262697"/>
            <a:ext cx="1779733" cy="871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b="true" sz="17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Attendance </a:t>
            </a:r>
            <a:r>
              <a:rPr lang="en-US" b="true" sz="17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and Leave Management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883713" y="3262697"/>
            <a:ext cx="1946165" cy="871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b="true" sz="17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Appraisal &amp; Perf</a:t>
            </a:r>
            <a:r>
              <a:rPr lang="en-US" b="true" sz="17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ormance Management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277678" y="3448435"/>
            <a:ext cx="1946165" cy="575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b="true" sz="17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Pay</a:t>
            </a:r>
            <a:r>
              <a:rPr lang="en-US" b="true" sz="17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roll Management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773375" y="8203351"/>
            <a:ext cx="1946165" cy="871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b="true" sz="17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Inte</a:t>
            </a:r>
            <a:r>
              <a:rPr lang="en-US" b="true" sz="17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rnal Recruitment Management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201280" y="8203351"/>
            <a:ext cx="1946165" cy="871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b="true" sz="17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External Recruitmen</a:t>
            </a:r>
            <a:r>
              <a:rPr lang="en-US" b="true" sz="17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 Management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564356" y="8360513"/>
            <a:ext cx="1946165" cy="575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b="true" sz="17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Mobile Applic</a:t>
            </a:r>
            <a:r>
              <a:rPr lang="en-US" b="true" sz="17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ation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0250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4109266"/>
            <a:ext cx="18288000" cy="18288000"/>
          </a:xfrm>
          <a:custGeom>
            <a:avLst/>
            <a:gdLst/>
            <a:ahLst/>
            <a:cxnLst/>
            <a:rect r="r" b="b" t="t" l="l"/>
            <a:pathLst>
              <a:path h="18288000" w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10588" y="7715603"/>
            <a:ext cx="5677412" cy="2736986"/>
          </a:xfrm>
          <a:custGeom>
            <a:avLst/>
            <a:gdLst/>
            <a:ahLst/>
            <a:cxnLst/>
            <a:rect r="r" b="b" t="t" l="l"/>
            <a:pathLst>
              <a:path h="2736986" w="5677412">
                <a:moveTo>
                  <a:pt x="0" y="0"/>
                </a:moveTo>
                <a:lnTo>
                  <a:pt x="5677412" y="0"/>
                </a:lnTo>
                <a:lnTo>
                  <a:pt x="5677412" y="2736985"/>
                </a:lnTo>
                <a:lnTo>
                  <a:pt x="0" y="27369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0">
            <a:off x="-369380" y="852832"/>
            <a:ext cx="1279725" cy="0"/>
          </a:xfrm>
          <a:prstGeom prst="line">
            <a:avLst/>
          </a:prstGeom>
          <a:ln cap="flat" w="38100">
            <a:solidFill>
              <a:srgbClr val="ED1C2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0" y="10110868"/>
            <a:ext cx="7387936" cy="378632"/>
          </a:xfrm>
          <a:custGeom>
            <a:avLst/>
            <a:gdLst/>
            <a:ahLst/>
            <a:cxnLst/>
            <a:rect r="r" b="b" t="t" l="l"/>
            <a:pathLst>
              <a:path h="378632" w="7387936">
                <a:moveTo>
                  <a:pt x="0" y="0"/>
                </a:moveTo>
                <a:lnTo>
                  <a:pt x="7387936" y="0"/>
                </a:lnTo>
                <a:lnTo>
                  <a:pt x="7387936" y="378632"/>
                </a:lnTo>
                <a:lnTo>
                  <a:pt x="0" y="3786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43490" y="2038418"/>
            <a:ext cx="14601021" cy="7422382"/>
          </a:xfrm>
          <a:custGeom>
            <a:avLst/>
            <a:gdLst/>
            <a:ahLst/>
            <a:cxnLst/>
            <a:rect r="r" b="b" t="t" l="l"/>
            <a:pathLst>
              <a:path h="7422382" w="14601021">
                <a:moveTo>
                  <a:pt x="0" y="0"/>
                </a:moveTo>
                <a:lnTo>
                  <a:pt x="14601020" y="0"/>
                </a:lnTo>
                <a:lnTo>
                  <a:pt x="14601020" y="7422382"/>
                </a:lnTo>
                <a:lnTo>
                  <a:pt x="0" y="742238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-7339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3541977" y="1089367"/>
            <a:ext cx="11204046" cy="1205505"/>
            <a:chOff x="0" y="0"/>
            <a:chExt cx="14938728" cy="1607339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0"/>
              <a:ext cx="14938728" cy="800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1">
                <a:lnSpc>
                  <a:spcPts val="4799"/>
                </a:lnSpc>
              </a:pPr>
              <a:r>
                <a:rPr lang="en-US" b="true" sz="3999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Dashboard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735021" y="993295"/>
              <a:ext cx="13468686" cy="6140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9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855722" y="10111901"/>
            <a:ext cx="5676492" cy="340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36"/>
              </a:lnSpc>
              <a:spcBef>
                <a:spcPct val="0"/>
              </a:spcBef>
            </a:pPr>
            <a:r>
              <a:rPr lang="en-US" b="true" sz="1954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</a:t>
            </a:r>
            <a:r>
              <a:rPr lang="en-US" b="true" sz="1954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everexinfotech.com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0250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4109266"/>
            <a:ext cx="18288000" cy="18288000"/>
          </a:xfrm>
          <a:custGeom>
            <a:avLst/>
            <a:gdLst/>
            <a:ahLst/>
            <a:cxnLst/>
            <a:rect r="r" b="b" t="t" l="l"/>
            <a:pathLst>
              <a:path h="18288000" w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10588" y="7715603"/>
            <a:ext cx="5677412" cy="2736986"/>
          </a:xfrm>
          <a:custGeom>
            <a:avLst/>
            <a:gdLst/>
            <a:ahLst/>
            <a:cxnLst/>
            <a:rect r="r" b="b" t="t" l="l"/>
            <a:pathLst>
              <a:path h="2736986" w="5677412">
                <a:moveTo>
                  <a:pt x="0" y="0"/>
                </a:moveTo>
                <a:lnTo>
                  <a:pt x="5677412" y="0"/>
                </a:lnTo>
                <a:lnTo>
                  <a:pt x="5677412" y="2736985"/>
                </a:lnTo>
                <a:lnTo>
                  <a:pt x="0" y="27369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0">
            <a:off x="-369380" y="852832"/>
            <a:ext cx="1279725" cy="0"/>
          </a:xfrm>
          <a:prstGeom prst="line">
            <a:avLst/>
          </a:prstGeom>
          <a:ln cap="flat" w="38100">
            <a:solidFill>
              <a:srgbClr val="ED1C2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0" y="10110868"/>
            <a:ext cx="7387936" cy="378632"/>
          </a:xfrm>
          <a:custGeom>
            <a:avLst/>
            <a:gdLst/>
            <a:ahLst/>
            <a:cxnLst/>
            <a:rect r="r" b="b" t="t" l="l"/>
            <a:pathLst>
              <a:path h="378632" w="7387936">
                <a:moveTo>
                  <a:pt x="0" y="0"/>
                </a:moveTo>
                <a:lnTo>
                  <a:pt x="7387936" y="0"/>
                </a:lnTo>
                <a:lnTo>
                  <a:pt x="7387936" y="378632"/>
                </a:lnTo>
                <a:lnTo>
                  <a:pt x="0" y="3786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721253" y="2528091"/>
            <a:ext cx="8142548" cy="772297"/>
            <a:chOff x="0" y="0"/>
            <a:chExt cx="5188273" cy="49209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188274" cy="492093"/>
            </a:xfrm>
            <a:custGeom>
              <a:avLst/>
              <a:gdLst/>
              <a:ahLst/>
              <a:cxnLst/>
              <a:rect r="r" b="b" t="t" l="l"/>
              <a:pathLst>
                <a:path h="492093" w="5188274">
                  <a:moveTo>
                    <a:pt x="0" y="0"/>
                  </a:moveTo>
                  <a:lnTo>
                    <a:pt x="5188274" y="0"/>
                  </a:lnTo>
                  <a:lnTo>
                    <a:pt x="5188274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5188273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721253" y="5927130"/>
            <a:ext cx="8142548" cy="772297"/>
            <a:chOff x="0" y="0"/>
            <a:chExt cx="5188273" cy="49209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188274" cy="492093"/>
            </a:xfrm>
            <a:custGeom>
              <a:avLst/>
              <a:gdLst/>
              <a:ahLst/>
              <a:cxnLst/>
              <a:rect r="r" b="b" t="t" l="l"/>
              <a:pathLst>
                <a:path h="492093" w="5188274">
                  <a:moveTo>
                    <a:pt x="0" y="0"/>
                  </a:moveTo>
                  <a:lnTo>
                    <a:pt x="5188274" y="0"/>
                  </a:lnTo>
                  <a:lnTo>
                    <a:pt x="5188274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5188273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721253" y="3658635"/>
            <a:ext cx="8142548" cy="772297"/>
            <a:chOff x="0" y="0"/>
            <a:chExt cx="5188273" cy="49209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188274" cy="492093"/>
            </a:xfrm>
            <a:custGeom>
              <a:avLst/>
              <a:gdLst/>
              <a:ahLst/>
              <a:cxnLst/>
              <a:rect r="r" b="b" t="t" l="l"/>
              <a:pathLst>
                <a:path h="492093" w="5188274">
                  <a:moveTo>
                    <a:pt x="0" y="0"/>
                  </a:moveTo>
                  <a:lnTo>
                    <a:pt x="5188274" y="0"/>
                  </a:lnTo>
                  <a:lnTo>
                    <a:pt x="5188274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5188273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721253" y="7057674"/>
            <a:ext cx="8142548" cy="772297"/>
            <a:chOff x="0" y="0"/>
            <a:chExt cx="5188273" cy="49209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5188274" cy="492093"/>
            </a:xfrm>
            <a:custGeom>
              <a:avLst/>
              <a:gdLst/>
              <a:ahLst/>
              <a:cxnLst/>
              <a:rect r="r" b="b" t="t" l="l"/>
              <a:pathLst>
                <a:path h="492093" w="5188274">
                  <a:moveTo>
                    <a:pt x="0" y="0"/>
                  </a:moveTo>
                  <a:lnTo>
                    <a:pt x="5188274" y="0"/>
                  </a:lnTo>
                  <a:lnTo>
                    <a:pt x="5188274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5188273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721253" y="4792883"/>
            <a:ext cx="8142548" cy="772297"/>
            <a:chOff x="0" y="0"/>
            <a:chExt cx="5188273" cy="492093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188274" cy="492093"/>
            </a:xfrm>
            <a:custGeom>
              <a:avLst/>
              <a:gdLst/>
              <a:ahLst/>
              <a:cxnLst/>
              <a:rect r="r" b="b" t="t" l="l"/>
              <a:pathLst>
                <a:path h="492093" w="5188274">
                  <a:moveTo>
                    <a:pt x="0" y="0"/>
                  </a:moveTo>
                  <a:lnTo>
                    <a:pt x="5188274" y="0"/>
                  </a:lnTo>
                  <a:lnTo>
                    <a:pt x="5188274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5188273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721253" y="8191922"/>
            <a:ext cx="8142548" cy="772297"/>
            <a:chOff x="0" y="0"/>
            <a:chExt cx="5188273" cy="49209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188274" cy="492093"/>
            </a:xfrm>
            <a:custGeom>
              <a:avLst/>
              <a:gdLst/>
              <a:ahLst/>
              <a:cxnLst/>
              <a:rect r="r" b="b" t="t" l="l"/>
              <a:pathLst>
                <a:path h="492093" w="5188274">
                  <a:moveTo>
                    <a:pt x="0" y="0"/>
                  </a:moveTo>
                  <a:lnTo>
                    <a:pt x="5188274" y="0"/>
                  </a:lnTo>
                  <a:lnTo>
                    <a:pt x="5188274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5188273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769997" y="2528091"/>
            <a:ext cx="951256" cy="772297"/>
            <a:chOff x="0" y="0"/>
            <a:chExt cx="606122" cy="492093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769997" y="5927130"/>
            <a:ext cx="951256" cy="772297"/>
            <a:chOff x="0" y="0"/>
            <a:chExt cx="606122" cy="492093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769997" y="3658635"/>
            <a:ext cx="951256" cy="772297"/>
            <a:chOff x="0" y="0"/>
            <a:chExt cx="606122" cy="492093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769997" y="7057674"/>
            <a:ext cx="951256" cy="772297"/>
            <a:chOff x="0" y="0"/>
            <a:chExt cx="606122" cy="49209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769997" y="4792883"/>
            <a:ext cx="951256" cy="772297"/>
            <a:chOff x="0" y="0"/>
            <a:chExt cx="606122" cy="492093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769997" y="8191922"/>
            <a:ext cx="951256" cy="772297"/>
            <a:chOff x="0" y="0"/>
            <a:chExt cx="606122" cy="492093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3" id="43"/>
          <p:cNvGrpSpPr>
            <a:grpSpLocks noChangeAspect="true"/>
          </p:cNvGrpSpPr>
          <p:nvPr/>
        </p:nvGrpSpPr>
        <p:grpSpPr>
          <a:xfrm rot="0">
            <a:off x="10073351" y="2528091"/>
            <a:ext cx="8001218" cy="6424107"/>
            <a:chOff x="0" y="0"/>
            <a:chExt cx="7467600" cy="599567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7467600" cy="4513580"/>
            </a:xfrm>
            <a:custGeom>
              <a:avLst/>
              <a:gdLst/>
              <a:ahLst/>
              <a:cxnLst/>
              <a:rect r="r" b="b" t="t" l="l"/>
              <a:pathLst>
                <a:path h="4513580" w="746760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5" id="45"/>
            <p:cNvSpPr/>
            <p:nvPr/>
          </p:nvSpPr>
          <p:spPr>
            <a:xfrm flipH="false" flipV="false" rot="0">
              <a:off x="0" y="4514850"/>
              <a:ext cx="7467600" cy="695960"/>
            </a:xfrm>
            <a:custGeom>
              <a:avLst/>
              <a:gdLst/>
              <a:ahLst/>
              <a:cxnLst/>
              <a:rect r="r" b="b" t="t" l="l"/>
              <a:pathLst>
                <a:path h="695960" w="746760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46" id="46"/>
            <p:cNvSpPr/>
            <p:nvPr/>
          </p:nvSpPr>
          <p:spPr>
            <a:xfrm flipH="false" flipV="false" rot="0">
              <a:off x="2429510" y="5210810"/>
              <a:ext cx="2606040" cy="791210"/>
            </a:xfrm>
            <a:custGeom>
              <a:avLst/>
              <a:gdLst/>
              <a:ahLst/>
              <a:cxnLst/>
              <a:rect r="r" b="b" t="t" l="l"/>
              <a:pathLst>
                <a:path h="791210" w="260604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</p:sp>
        <p:sp>
          <p:nvSpPr>
            <p:cNvPr name="Freeform 47" id="47"/>
            <p:cNvSpPr/>
            <p:nvPr/>
          </p:nvSpPr>
          <p:spPr>
            <a:xfrm flipH="false" flipV="false" rot="0">
              <a:off x="314960" y="353060"/>
              <a:ext cx="6827520" cy="3835400"/>
            </a:xfrm>
            <a:custGeom>
              <a:avLst/>
              <a:gdLst/>
              <a:ahLst/>
              <a:cxnLst/>
              <a:rect r="r" b="b" t="t" l="l"/>
              <a:pathLst>
                <a:path h="3835400" w="682752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9"/>
              <a:stretch>
                <a:fillRect l="-9678" t="0" r="-9678" b="0"/>
              </a:stretch>
            </a:blipFill>
          </p:spPr>
        </p:sp>
      </p:grpSp>
      <p:grpSp>
        <p:nvGrpSpPr>
          <p:cNvPr name="Group 48" id="48"/>
          <p:cNvGrpSpPr/>
          <p:nvPr/>
        </p:nvGrpSpPr>
        <p:grpSpPr>
          <a:xfrm rot="0">
            <a:off x="91015" y="628448"/>
            <a:ext cx="11204046" cy="1205505"/>
            <a:chOff x="0" y="0"/>
            <a:chExt cx="14938728" cy="1607339"/>
          </a:xfrm>
        </p:grpSpPr>
        <p:sp>
          <p:nvSpPr>
            <p:cNvPr name="TextBox 49" id="49"/>
            <p:cNvSpPr txBox="true"/>
            <p:nvPr/>
          </p:nvSpPr>
          <p:spPr>
            <a:xfrm rot="0">
              <a:off x="0" y="0"/>
              <a:ext cx="14938728" cy="800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1">
                <a:lnSpc>
                  <a:spcPts val="4799"/>
                </a:lnSpc>
              </a:pPr>
              <a:r>
                <a:rPr lang="en-US" b="true" sz="3999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Empl</a:t>
              </a:r>
              <a:r>
                <a:rPr lang="en-US" b="true" sz="3999" strike="noStrike" u="non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oye</a:t>
              </a:r>
              <a:r>
                <a:rPr lang="en-US" b="true" sz="3999" strike="noStrike" u="non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e Inform</a:t>
              </a:r>
              <a:r>
                <a:rPr lang="en-US" b="true" sz="3999" strike="noStrike" u="non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</a:t>
              </a:r>
              <a:r>
                <a:rPr lang="en-US" b="true" sz="3999" strike="noStrike" u="non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ti</a:t>
              </a:r>
              <a:r>
                <a:rPr lang="en-US" b="true" sz="3999" strike="noStrike" u="non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on Management</a:t>
              </a:r>
            </a:p>
          </p:txBody>
        </p:sp>
        <p:sp>
          <p:nvSpPr>
            <p:cNvPr name="TextBox 50" id="50"/>
            <p:cNvSpPr txBox="true"/>
            <p:nvPr/>
          </p:nvSpPr>
          <p:spPr>
            <a:xfrm rot="0">
              <a:off x="735021" y="993295"/>
              <a:ext cx="13468686" cy="6140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9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1" id="51"/>
          <p:cNvSpPr txBox="true"/>
          <p:nvPr/>
        </p:nvSpPr>
        <p:spPr>
          <a:xfrm rot="0">
            <a:off x="855722" y="10111901"/>
            <a:ext cx="5676492" cy="340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36"/>
              </a:lnSpc>
              <a:spcBef>
                <a:spcPct val="0"/>
              </a:spcBef>
            </a:pPr>
            <a:r>
              <a:rPr lang="en-US" b="true" sz="1954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</a:t>
            </a:r>
            <a:r>
              <a:rPr lang="en-US" b="true" sz="1954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everexinfotech.com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981621" y="2725328"/>
            <a:ext cx="7991135" cy="339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QUICK SEARCH AND MANAGE EMPLOYEE RECORDS 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981621" y="6124367"/>
            <a:ext cx="7575962" cy="339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PLAN AND ASSIGN SHIFTS ACROSS BRANCHES 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981621" y="3855872"/>
            <a:ext cx="7991135" cy="339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ASSIGN AND TRACK ASSETS PER EMPLOYEE 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1981621" y="7078699"/>
            <a:ext cx="7823444" cy="692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HANDLE TRANSFERS BETWEEN MULTIPLE LOCATIONS EASILY 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981621" y="4990119"/>
            <a:ext cx="8091731" cy="339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MAINTAIN A CENTRALISED EMPLOYEE DATA SYSTEM 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1981621" y="8389158"/>
            <a:ext cx="7422836" cy="339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VIEW HIERARCHY BY ROLE AND DEPARTMENT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0250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4109266"/>
            <a:ext cx="18288000" cy="18288000"/>
          </a:xfrm>
          <a:custGeom>
            <a:avLst/>
            <a:gdLst/>
            <a:ahLst/>
            <a:cxnLst/>
            <a:rect r="r" b="b" t="t" l="l"/>
            <a:pathLst>
              <a:path h="18288000" w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10588" y="7715603"/>
            <a:ext cx="5677412" cy="2736986"/>
          </a:xfrm>
          <a:custGeom>
            <a:avLst/>
            <a:gdLst/>
            <a:ahLst/>
            <a:cxnLst/>
            <a:rect r="r" b="b" t="t" l="l"/>
            <a:pathLst>
              <a:path h="2736986" w="5677412">
                <a:moveTo>
                  <a:pt x="0" y="0"/>
                </a:moveTo>
                <a:lnTo>
                  <a:pt x="5677412" y="0"/>
                </a:lnTo>
                <a:lnTo>
                  <a:pt x="5677412" y="2736985"/>
                </a:lnTo>
                <a:lnTo>
                  <a:pt x="0" y="27369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0">
            <a:off x="-369380" y="852832"/>
            <a:ext cx="1279725" cy="0"/>
          </a:xfrm>
          <a:prstGeom prst="line">
            <a:avLst/>
          </a:prstGeom>
          <a:ln cap="flat" w="38100">
            <a:solidFill>
              <a:srgbClr val="ED1C2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0" y="10110868"/>
            <a:ext cx="7387936" cy="378632"/>
          </a:xfrm>
          <a:custGeom>
            <a:avLst/>
            <a:gdLst/>
            <a:ahLst/>
            <a:cxnLst/>
            <a:rect r="r" b="b" t="t" l="l"/>
            <a:pathLst>
              <a:path h="378632" w="7387936">
                <a:moveTo>
                  <a:pt x="0" y="0"/>
                </a:moveTo>
                <a:lnTo>
                  <a:pt x="7387936" y="0"/>
                </a:lnTo>
                <a:lnTo>
                  <a:pt x="7387936" y="378632"/>
                </a:lnTo>
                <a:lnTo>
                  <a:pt x="0" y="3786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721253" y="2079561"/>
            <a:ext cx="8142548" cy="772297"/>
            <a:chOff x="0" y="0"/>
            <a:chExt cx="5188273" cy="49209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188274" cy="492093"/>
            </a:xfrm>
            <a:custGeom>
              <a:avLst/>
              <a:gdLst/>
              <a:ahLst/>
              <a:cxnLst/>
              <a:rect r="r" b="b" t="t" l="l"/>
              <a:pathLst>
                <a:path h="492093" w="5188274">
                  <a:moveTo>
                    <a:pt x="0" y="0"/>
                  </a:moveTo>
                  <a:lnTo>
                    <a:pt x="5188274" y="0"/>
                  </a:lnTo>
                  <a:lnTo>
                    <a:pt x="5188274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5188273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721253" y="4793984"/>
            <a:ext cx="8142548" cy="772297"/>
            <a:chOff x="0" y="0"/>
            <a:chExt cx="5188273" cy="49209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188274" cy="492093"/>
            </a:xfrm>
            <a:custGeom>
              <a:avLst/>
              <a:gdLst/>
              <a:ahLst/>
              <a:cxnLst/>
              <a:rect r="r" b="b" t="t" l="l"/>
              <a:pathLst>
                <a:path h="492093" w="5188274">
                  <a:moveTo>
                    <a:pt x="0" y="0"/>
                  </a:moveTo>
                  <a:lnTo>
                    <a:pt x="5188274" y="0"/>
                  </a:lnTo>
                  <a:lnTo>
                    <a:pt x="5188274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5188273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721253" y="2982689"/>
            <a:ext cx="8142548" cy="772297"/>
            <a:chOff x="0" y="0"/>
            <a:chExt cx="5188273" cy="49209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188274" cy="492093"/>
            </a:xfrm>
            <a:custGeom>
              <a:avLst/>
              <a:gdLst/>
              <a:ahLst/>
              <a:cxnLst/>
              <a:rect r="r" b="b" t="t" l="l"/>
              <a:pathLst>
                <a:path h="492093" w="5188274">
                  <a:moveTo>
                    <a:pt x="0" y="0"/>
                  </a:moveTo>
                  <a:lnTo>
                    <a:pt x="5188274" y="0"/>
                  </a:lnTo>
                  <a:lnTo>
                    <a:pt x="5188274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5188273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721253" y="5699631"/>
            <a:ext cx="8142548" cy="772297"/>
            <a:chOff x="0" y="0"/>
            <a:chExt cx="5188273" cy="49209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5188274" cy="492093"/>
            </a:xfrm>
            <a:custGeom>
              <a:avLst/>
              <a:gdLst/>
              <a:ahLst/>
              <a:cxnLst/>
              <a:rect r="r" b="b" t="t" l="l"/>
              <a:pathLst>
                <a:path h="492093" w="5188274">
                  <a:moveTo>
                    <a:pt x="0" y="0"/>
                  </a:moveTo>
                  <a:lnTo>
                    <a:pt x="5188274" y="0"/>
                  </a:lnTo>
                  <a:lnTo>
                    <a:pt x="5188274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5188273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721253" y="3888337"/>
            <a:ext cx="8142548" cy="772297"/>
            <a:chOff x="0" y="0"/>
            <a:chExt cx="5188273" cy="492093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188274" cy="492093"/>
            </a:xfrm>
            <a:custGeom>
              <a:avLst/>
              <a:gdLst/>
              <a:ahLst/>
              <a:cxnLst/>
              <a:rect r="r" b="b" t="t" l="l"/>
              <a:pathLst>
                <a:path h="492093" w="5188274">
                  <a:moveTo>
                    <a:pt x="0" y="0"/>
                  </a:moveTo>
                  <a:lnTo>
                    <a:pt x="5188274" y="0"/>
                  </a:lnTo>
                  <a:lnTo>
                    <a:pt x="5188274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5188273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721253" y="6605279"/>
            <a:ext cx="8142548" cy="772297"/>
            <a:chOff x="0" y="0"/>
            <a:chExt cx="5188273" cy="49209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188274" cy="492093"/>
            </a:xfrm>
            <a:custGeom>
              <a:avLst/>
              <a:gdLst/>
              <a:ahLst/>
              <a:cxnLst/>
              <a:rect r="r" b="b" t="t" l="l"/>
              <a:pathLst>
                <a:path h="492093" w="5188274">
                  <a:moveTo>
                    <a:pt x="0" y="0"/>
                  </a:moveTo>
                  <a:lnTo>
                    <a:pt x="5188274" y="0"/>
                  </a:lnTo>
                  <a:lnTo>
                    <a:pt x="5188274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5188273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769997" y="2079561"/>
            <a:ext cx="951256" cy="772297"/>
            <a:chOff x="0" y="0"/>
            <a:chExt cx="606122" cy="492093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769997" y="4793984"/>
            <a:ext cx="951256" cy="772297"/>
            <a:chOff x="0" y="0"/>
            <a:chExt cx="606122" cy="492093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769997" y="2982689"/>
            <a:ext cx="951256" cy="772297"/>
            <a:chOff x="0" y="0"/>
            <a:chExt cx="606122" cy="492093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769997" y="5699631"/>
            <a:ext cx="951256" cy="772297"/>
            <a:chOff x="0" y="0"/>
            <a:chExt cx="606122" cy="49209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769997" y="3888337"/>
            <a:ext cx="951256" cy="772297"/>
            <a:chOff x="0" y="0"/>
            <a:chExt cx="606122" cy="492093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769997" y="6605279"/>
            <a:ext cx="951256" cy="772297"/>
            <a:chOff x="0" y="0"/>
            <a:chExt cx="606122" cy="492093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1721253" y="7510926"/>
            <a:ext cx="8142548" cy="772297"/>
            <a:chOff x="0" y="0"/>
            <a:chExt cx="5188273" cy="492093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5188274" cy="492093"/>
            </a:xfrm>
            <a:custGeom>
              <a:avLst/>
              <a:gdLst/>
              <a:ahLst/>
              <a:cxnLst/>
              <a:rect r="r" b="b" t="t" l="l"/>
              <a:pathLst>
                <a:path h="492093" w="5188274">
                  <a:moveTo>
                    <a:pt x="0" y="0"/>
                  </a:moveTo>
                  <a:lnTo>
                    <a:pt x="5188274" y="0"/>
                  </a:lnTo>
                  <a:lnTo>
                    <a:pt x="5188274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38100"/>
              <a:ext cx="5188273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1721253" y="8416573"/>
            <a:ext cx="8142548" cy="772297"/>
            <a:chOff x="0" y="0"/>
            <a:chExt cx="5188273" cy="492093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5188274" cy="492093"/>
            </a:xfrm>
            <a:custGeom>
              <a:avLst/>
              <a:gdLst/>
              <a:ahLst/>
              <a:cxnLst/>
              <a:rect r="r" b="b" t="t" l="l"/>
              <a:pathLst>
                <a:path h="492093" w="5188274">
                  <a:moveTo>
                    <a:pt x="0" y="0"/>
                  </a:moveTo>
                  <a:lnTo>
                    <a:pt x="5188274" y="0"/>
                  </a:lnTo>
                  <a:lnTo>
                    <a:pt x="5188274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48" id="48"/>
            <p:cNvSpPr txBox="true"/>
            <p:nvPr/>
          </p:nvSpPr>
          <p:spPr>
            <a:xfrm>
              <a:off x="0" y="-38100"/>
              <a:ext cx="5188273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769997" y="7510926"/>
            <a:ext cx="951256" cy="772297"/>
            <a:chOff x="0" y="0"/>
            <a:chExt cx="606122" cy="492093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51" id="51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769997" y="8416573"/>
            <a:ext cx="951256" cy="772297"/>
            <a:chOff x="0" y="0"/>
            <a:chExt cx="606122" cy="492093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54" id="54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5" id="55"/>
          <p:cNvGrpSpPr>
            <a:grpSpLocks noChangeAspect="true"/>
          </p:cNvGrpSpPr>
          <p:nvPr/>
        </p:nvGrpSpPr>
        <p:grpSpPr>
          <a:xfrm rot="0">
            <a:off x="10073351" y="2528091"/>
            <a:ext cx="8001218" cy="6424107"/>
            <a:chOff x="0" y="0"/>
            <a:chExt cx="7467600" cy="5995670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7467600" cy="4513580"/>
            </a:xfrm>
            <a:custGeom>
              <a:avLst/>
              <a:gdLst/>
              <a:ahLst/>
              <a:cxnLst/>
              <a:rect r="r" b="b" t="t" l="l"/>
              <a:pathLst>
                <a:path h="4513580" w="746760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57" id="57"/>
            <p:cNvSpPr/>
            <p:nvPr/>
          </p:nvSpPr>
          <p:spPr>
            <a:xfrm flipH="false" flipV="false" rot="0">
              <a:off x="0" y="4514850"/>
              <a:ext cx="7467600" cy="695960"/>
            </a:xfrm>
            <a:custGeom>
              <a:avLst/>
              <a:gdLst/>
              <a:ahLst/>
              <a:cxnLst/>
              <a:rect r="r" b="b" t="t" l="l"/>
              <a:pathLst>
                <a:path h="695960" w="746760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58" id="58"/>
            <p:cNvSpPr/>
            <p:nvPr/>
          </p:nvSpPr>
          <p:spPr>
            <a:xfrm flipH="false" flipV="false" rot="0">
              <a:off x="2429510" y="5210810"/>
              <a:ext cx="2606040" cy="791210"/>
            </a:xfrm>
            <a:custGeom>
              <a:avLst/>
              <a:gdLst/>
              <a:ahLst/>
              <a:cxnLst/>
              <a:rect r="r" b="b" t="t" l="l"/>
              <a:pathLst>
                <a:path h="791210" w="260604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</p:sp>
        <p:sp>
          <p:nvSpPr>
            <p:cNvPr name="Freeform 59" id="59"/>
            <p:cNvSpPr/>
            <p:nvPr/>
          </p:nvSpPr>
          <p:spPr>
            <a:xfrm flipH="false" flipV="false" rot="0">
              <a:off x="314960" y="353060"/>
              <a:ext cx="6827520" cy="3835400"/>
            </a:xfrm>
            <a:custGeom>
              <a:avLst/>
              <a:gdLst/>
              <a:ahLst/>
              <a:cxnLst/>
              <a:rect r="r" b="b" t="t" l="l"/>
              <a:pathLst>
                <a:path h="3835400" w="682752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9"/>
              <a:stretch>
                <a:fillRect l="-6113" t="0" r="-6113" b="0"/>
              </a:stretch>
            </a:blipFill>
          </p:spPr>
        </p:sp>
      </p:grpSp>
      <p:grpSp>
        <p:nvGrpSpPr>
          <p:cNvPr name="Group 60" id="60"/>
          <p:cNvGrpSpPr/>
          <p:nvPr/>
        </p:nvGrpSpPr>
        <p:grpSpPr>
          <a:xfrm rot="0">
            <a:off x="0" y="628448"/>
            <a:ext cx="11204046" cy="1205505"/>
            <a:chOff x="0" y="0"/>
            <a:chExt cx="14938728" cy="1607339"/>
          </a:xfrm>
        </p:grpSpPr>
        <p:sp>
          <p:nvSpPr>
            <p:cNvPr name="TextBox 61" id="61"/>
            <p:cNvSpPr txBox="true"/>
            <p:nvPr/>
          </p:nvSpPr>
          <p:spPr>
            <a:xfrm rot="0">
              <a:off x="0" y="0"/>
              <a:ext cx="14938728" cy="800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1">
                <a:lnSpc>
                  <a:spcPts val="4799"/>
                </a:lnSpc>
              </a:pPr>
              <a:r>
                <a:rPr lang="en-US" b="true" sz="3999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Att</a:t>
              </a:r>
              <a:r>
                <a:rPr lang="en-US" b="true" sz="3999" strike="noStrike" u="non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endance </a:t>
              </a:r>
              <a:r>
                <a:rPr lang="en-US" b="true" sz="3999" strike="noStrike" u="non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</a:t>
              </a:r>
              <a:r>
                <a:rPr lang="en-US" b="true" sz="3999" strike="noStrike" u="non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n</a:t>
              </a:r>
              <a:r>
                <a:rPr lang="en-US" b="true" sz="3999" strike="noStrike" u="non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d Le</a:t>
              </a:r>
              <a:r>
                <a:rPr lang="en-US" b="true" sz="3999" strike="noStrike" u="non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ave Management</a:t>
              </a:r>
            </a:p>
          </p:txBody>
        </p:sp>
        <p:sp>
          <p:nvSpPr>
            <p:cNvPr name="TextBox 62" id="62"/>
            <p:cNvSpPr txBox="true"/>
            <p:nvPr/>
          </p:nvSpPr>
          <p:spPr>
            <a:xfrm rot="0">
              <a:off x="735021" y="993295"/>
              <a:ext cx="13468686" cy="6140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9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3" id="63"/>
          <p:cNvSpPr txBox="true"/>
          <p:nvPr/>
        </p:nvSpPr>
        <p:spPr>
          <a:xfrm rot="0">
            <a:off x="855722" y="10111901"/>
            <a:ext cx="5676492" cy="340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36"/>
              </a:lnSpc>
              <a:spcBef>
                <a:spcPct val="0"/>
              </a:spcBef>
            </a:pPr>
            <a:r>
              <a:rPr lang="en-US" b="true" sz="1954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</a:t>
            </a:r>
            <a:r>
              <a:rPr lang="en-US" b="true" sz="1954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everexinfotech.com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1981621" y="2276798"/>
            <a:ext cx="7991135" cy="339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CUSTOMIZE LEAVE TYPE, POLICIES AND RULES 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1981621" y="4991221"/>
            <a:ext cx="7575962" cy="339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AUTOMATED EMAIL TO HODS AND HR FOR APPROVAL 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1981621" y="3179926"/>
            <a:ext cx="7991135" cy="339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APPLY AND APPROVE LEAVE WITH EASE 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1981621" y="5896868"/>
            <a:ext cx="7823444" cy="339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AUTO-GENERATE MUSTER ROLLS FOR PAYROLL 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1981621" y="4085573"/>
            <a:ext cx="8091731" cy="339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TRACK ATTENDANCE VIA BIOMETRIC OR MOBILE 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1981621" y="6626303"/>
            <a:ext cx="7422836" cy="692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DOWNLOAD DETAILED LEAVES AND ATTENDANCE REPORTS. 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1981621" y="7708163"/>
            <a:ext cx="7823444" cy="339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TRACK FIELDS AND OD TIME WITH GPS 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1981621" y="8437597"/>
            <a:ext cx="7422836" cy="692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REAL-TIME ALERTS TRIGGERED WHEN EMPLOYEES MISS BIOMETRIC ATTENDANCE PUNCHES.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0250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4109266"/>
            <a:ext cx="18288000" cy="18288000"/>
          </a:xfrm>
          <a:custGeom>
            <a:avLst/>
            <a:gdLst/>
            <a:ahLst/>
            <a:cxnLst/>
            <a:rect r="r" b="b" t="t" l="l"/>
            <a:pathLst>
              <a:path h="18288000" w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10588" y="7715603"/>
            <a:ext cx="5677412" cy="2736986"/>
          </a:xfrm>
          <a:custGeom>
            <a:avLst/>
            <a:gdLst/>
            <a:ahLst/>
            <a:cxnLst/>
            <a:rect r="r" b="b" t="t" l="l"/>
            <a:pathLst>
              <a:path h="2736986" w="5677412">
                <a:moveTo>
                  <a:pt x="0" y="0"/>
                </a:moveTo>
                <a:lnTo>
                  <a:pt x="5677412" y="0"/>
                </a:lnTo>
                <a:lnTo>
                  <a:pt x="5677412" y="2736985"/>
                </a:lnTo>
                <a:lnTo>
                  <a:pt x="0" y="27369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0">
            <a:off x="-369380" y="852832"/>
            <a:ext cx="1279725" cy="0"/>
          </a:xfrm>
          <a:prstGeom prst="line">
            <a:avLst/>
          </a:prstGeom>
          <a:ln cap="flat" w="38100">
            <a:solidFill>
              <a:srgbClr val="ED1C2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0" y="10110868"/>
            <a:ext cx="7387936" cy="378632"/>
          </a:xfrm>
          <a:custGeom>
            <a:avLst/>
            <a:gdLst/>
            <a:ahLst/>
            <a:cxnLst/>
            <a:rect r="r" b="b" t="t" l="l"/>
            <a:pathLst>
              <a:path h="378632" w="7387936">
                <a:moveTo>
                  <a:pt x="0" y="0"/>
                </a:moveTo>
                <a:lnTo>
                  <a:pt x="7387936" y="0"/>
                </a:lnTo>
                <a:lnTo>
                  <a:pt x="7387936" y="378632"/>
                </a:lnTo>
                <a:lnTo>
                  <a:pt x="0" y="3786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839860" y="3075035"/>
            <a:ext cx="6943353" cy="772297"/>
            <a:chOff x="0" y="0"/>
            <a:chExt cx="4424170" cy="49209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424170" cy="492093"/>
            </a:xfrm>
            <a:custGeom>
              <a:avLst/>
              <a:gdLst/>
              <a:ahLst/>
              <a:cxnLst/>
              <a:rect r="r" b="b" t="t" l="l"/>
              <a:pathLst>
                <a:path h="492093" w="4424170">
                  <a:moveTo>
                    <a:pt x="0" y="0"/>
                  </a:moveTo>
                  <a:lnTo>
                    <a:pt x="4424170" y="0"/>
                  </a:lnTo>
                  <a:lnTo>
                    <a:pt x="4424170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424170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839860" y="5937293"/>
            <a:ext cx="6943353" cy="772297"/>
            <a:chOff x="0" y="0"/>
            <a:chExt cx="4424170" cy="49209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424170" cy="492093"/>
            </a:xfrm>
            <a:custGeom>
              <a:avLst/>
              <a:gdLst/>
              <a:ahLst/>
              <a:cxnLst/>
              <a:rect r="r" b="b" t="t" l="l"/>
              <a:pathLst>
                <a:path h="492093" w="4424170">
                  <a:moveTo>
                    <a:pt x="0" y="0"/>
                  </a:moveTo>
                  <a:lnTo>
                    <a:pt x="4424170" y="0"/>
                  </a:lnTo>
                  <a:lnTo>
                    <a:pt x="4424170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4424170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839860" y="4035314"/>
            <a:ext cx="6943353" cy="772297"/>
            <a:chOff x="0" y="0"/>
            <a:chExt cx="4424170" cy="49209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424170" cy="492093"/>
            </a:xfrm>
            <a:custGeom>
              <a:avLst/>
              <a:gdLst/>
              <a:ahLst/>
              <a:cxnLst/>
              <a:rect r="r" b="b" t="t" l="l"/>
              <a:pathLst>
                <a:path h="492093" w="4424170">
                  <a:moveTo>
                    <a:pt x="0" y="0"/>
                  </a:moveTo>
                  <a:lnTo>
                    <a:pt x="4424170" y="0"/>
                  </a:lnTo>
                  <a:lnTo>
                    <a:pt x="4424170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4424170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839860" y="6891824"/>
            <a:ext cx="6943353" cy="772297"/>
            <a:chOff x="0" y="0"/>
            <a:chExt cx="4424170" cy="49209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424170" cy="492093"/>
            </a:xfrm>
            <a:custGeom>
              <a:avLst/>
              <a:gdLst/>
              <a:ahLst/>
              <a:cxnLst/>
              <a:rect r="r" b="b" t="t" l="l"/>
              <a:pathLst>
                <a:path h="492093" w="4424170">
                  <a:moveTo>
                    <a:pt x="0" y="0"/>
                  </a:moveTo>
                  <a:lnTo>
                    <a:pt x="4424170" y="0"/>
                  </a:lnTo>
                  <a:lnTo>
                    <a:pt x="4424170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4424170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839860" y="4988586"/>
            <a:ext cx="6943353" cy="772297"/>
            <a:chOff x="0" y="0"/>
            <a:chExt cx="4424170" cy="492093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424170" cy="492093"/>
            </a:xfrm>
            <a:custGeom>
              <a:avLst/>
              <a:gdLst/>
              <a:ahLst/>
              <a:cxnLst/>
              <a:rect r="r" b="b" t="t" l="l"/>
              <a:pathLst>
                <a:path h="492093" w="4424170">
                  <a:moveTo>
                    <a:pt x="0" y="0"/>
                  </a:moveTo>
                  <a:lnTo>
                    <a:pt x="4424170" y="0"/>
                  </a:lnTo>
                  <a:lnTo>
                    <a:pt x="4424170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4424170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028700" y="3075035"/>
            <a:ext cx="811160" cy="772297"/>
            <a:chOff x="0" y="0"/>
            <a:chExt cx="516855" cy="49209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16855" cy="492093"/>
            </a:xfrm>
            <a:custGeom>
              <a:avLst/>
              <a:gdLst/>
              <a:ahLst/>
              <a:cxnLst/>
              <a:rect r="r" b="b" t="t" l="l"/>
              <a:pathLst>
                <a:path h="492093" w="516855">
                  <a:moveTo>
                    <a:pt x="0" y="0"/>
                  </a:moveTo>
                  <a:lnTo>
                    <a:pt x="516855" y="0"/>
                  </a:lnTo>
                  <a:lnTo>
                    <a:pt x="516855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516855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028700" y="5937293"/>
            <a:ext cx="811160" cy="772297"/>
            <a:chOff x="0" y="0"/>
            <a:chExt cx="516855" cy="492093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516855" cy="492093"/>
            </a:xfrm>
            <a:custGeom>
              <a:avLst/>
              <a:gdLst/>
              <a:ahLst/>
              <a:cxnLst/>
              <a:rect r="r" b="b" t="t" l="l"/>
              <a:pathLst>
                <a:path h="492093" w="516855">
                  <a:moveTo>
                    <a:pt x="0" y="0"/>
                  </a:moveTo>
                  <a:lnTo>
                    <a:pt x="516855" y="0"/>
                  </a:lnTo>
                  <a:lnTo>
                    <a:pt x="516855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516855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028700" y="4035314"/>
            <a:ext cx="811160" cy="772297"/>
            <a:chOff x="0" y="0"/>
            <a:chExt cx="516855" cy="492093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516855" cy="492093"/>
            </a:xfrm>
            <a:custGeom>
              <a:avLst/>
              <a:gdLst/>
              <a:ahLst/>
              <a:cxnLst/>
              <a:rect r="r" b="b" t="t" l="l"/>
              <a:pathLst>
                <a:path h="492093" w="516855">
                  <a:moveTo>
                    <a:pt x="0" y="0"/>
                  </a:moveTo>
                  <a:lnTo>
                    <a:pt x="516855" y="0"/>
                  </a:lnTo>
                  <a:lnTo>
                    <a:pt x="516855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516855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028700" y="6891824"/>
            <a:ext cx="811160" cy="772297"/>
            <a:chOff x="0" y="0"/>
            <a:chExt cx="516855" cy="492093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516855" cy="492093"/>
            </a:xfrm>
            <a:custGeom>
              <a:avLst/>
              <a:gdLst/>
              <a:ahLst/>
              <a:cxnLst/>
              <a:rect r="r" b="b" t="t" l="l"/>
              <a:pathLst>
                <a:path h="492093" w="516855">
                  <a:moveTo>
                    <a:pt x="0" y="0"/>
                  </a:moveTo>
                  <a:lnTo>
                    <a:pt x="516855" y="0"/>
                  </a:lnTo>
                  <a:lnTo>
                    <a:pt x="516855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516855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028700" y="4988586"/>
            <a:ext cx="811160" cy="772297"/>
            <a:chOff x="0" y="0"/>
            <a:chExt cx="516855" cy="49209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516855" cy="492093"/>
            </a:xfrm>
            <a:custGeom>
              <a:avLst/>
              <a:gdLst/>
              <a:ahLst/>
              <a:cxnLst/>
              <a:rect r="r" b="b" t="t" l="l"/>
              <a:pathLst>
                <a:path h="492093" w="516855">
                  <a:moveTo>
                    <a:pt x="0" y="0"/>
                  </a:moveTo>
                  <a:lnTo>
                    <a:pt x="516855" y="0"/>
                  </a:lnTo>
                  <a:lnTo>
                    <a:pt x="516855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38100"/>
              <a:ext cx="516855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10301177" y="3076294"/>
            <a:ext cx="6943353" cy="772297"/>
            <a:chOff x="0" y="0"/>
            <a:chExt cx="4424170" cy="492093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4424170" cy="492093"/>
            </a:xfrm>
            <a:custGeom>
              <a:avLst/>
              <a:gdLst/>
              <a:ahLst/>
              <a:cxnLst/>
              <a:rect r="r" b="b" t="t" l="l"/>
              <a:pathLst>
                <a:path h="492093" w="4424170">
                  <a:moveTo>
                    <a:pt x="0" y="0"/>
                  </a:moveTo>
                  <a:lnTo>
                    <a:pt x="4424170" y="0"/>
                  </a:lnTo>
                  <a:lnTo>
                    <a:pt x="4424170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38100"/>
              <a:ext cx="4424170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10301177" y="5938552"/>
            <a:ext cx="6943353" cy="772297"/>
            <a:chOff x="0" y="0"/>
            <a:chExt cx="4424170" cy="492093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4424170" cy="492093"/>
            </a:xfrm>
            <a:custGeom>
              <a:avLst/>
              <a:gdLst/>
              <a:ahLst/>
              <a:cxnLst/>
              <a:rect r="r" b="b" t="t" l="l"/>
              <a:pathLst>
                <a:path h="492093" w="4424170">
                  <a:moveTo>
                    <a:pt x="0" y="0"/>
                  </a:moveTo>
                  <a:lnTo>
                    <a:pt x="4424170" y="0"/>
                  </a:lnTo>
                  <a:lnTo>
                    <a:pt x="4424170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38100"/>
              <a:ext cx="4424170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10301177" y="4036573"/>
            <a:ext cx="6943353" cy="772297"/>
            <a:chOff x="0" y="0"/>
            <a:chExt cx="4424170" cy="492093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4424170" cy="492093"/>
            </a:xfrm>
            <a:custGeom>
              <a:avLst/>
              <a:gdLst/>
              <a:ahLst/>
              <a:cxnLst/>
              <a:rect r="r" b="b" t="t" l="l"/>
              <a:pathLst>
                <a:path h="492093" w="4424170">
                  <a:moveTo>
                    <a:pt x="0" y="0"/>
                  </a:moveTo>
                  <a:lnTo>
                    <a:pt x="4424170" y="0"/>
                  </a:lnTo>
                  <a:lnTo>
                    <a:pt x="4424170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38100"/>
              <a:ext cx="4424170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10301177" y="6893084"/>
            <a:ext cx="6943353" cy="772297"/>
            <a:chOff x="0" y="0"/>
            <a:chExt cx="4424170" cy="492093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4424170" cy="492093"/>
            </a:xfrm>
            <a:custGeom>
              <a:avLst/>
              <a:gdLst/>
              <a:ahLst/>
              <a:cxnLst/>
              <a:rect r="r" b="b" t="t" l="l"/>
              <a:pathLst>
                <a:path h="492093" w="4424170">
                  <a:moveTo>
                    <a:pt x="0" y="0"/>
                  </a:moveTo>
                  <a:lnTo>
                    <a:pt x="4424170" y="0"/>
                  </a:lnTo>
                  <a:lnTo>
                    <a:pt x="4424170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48" id="48"/>
            <p:cNvSpPr txBox="true"/>
            <p:nvPr/>
          </p:nvSpPr>
          <p:spPr>
            <a:xfrm>
              <a:off x="0" y="-38100"/>
              <a:ext cx="4424170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10301177" y="4989845"/>
            <a:ext cx="6943353" cy="772297"/>
            <a:chOff x="0" y="0"/>
            <a:chExt cx="4424170" cy="492093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4424170" cy="492093"/>
            </a:xfrm>
            <a:custGeom>
              <a:avLst/>
              <a:gdLst/>
              <a:ahLst/>
              <a:cxnLst/>
              <a:rect r="r" b="b" t="t" l="l"/>
              <a:pathLst>
                <a:path h="492093" w="4424170">
                  <a:moveTo>
                    <a:pt x="0" y="0"/>
                  </a:moveTo>
                  <a:lnTo>
                    <a:pt x="4424170" y="0"/>
                  </a:lnTo>
                  <a:lnTo>
                    <a:pt x="4424170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51" id="51"/>
            <p:cNvSpPr txBox="true"/>
            <p:nvPr/>
          </p:nvSpPr>
          <p:spPr>
            <a:xfrm>
              <a:off x="0" y="-38100"/>
              <a:ext cx="4424170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9490018" y="3076294"/>
            <a:ext cx="811160" cy="772297"/>
            <a:chOff x="0" y="0"/>
            <a:chExt cx="516855" cy="492093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516855" cy="492093"/>
            </a:xfrm>
            <a:custGeom>
              <a:avLst/>
              <a:gdLst/>
              <a:ahLst/>
              <a:cxnLst/>
              <a:rect r="r" b="b" t="t" l="l"/>
              <a:pathLst>
                <a:path h="492093" w="516855">
                  <a:moveTo>
                    <a:pt x="0" y="0"/>
                  </a:moveTo>
                  <a:lnTo>
                    <a:pt x="516855" y="0"/>
                  </a:lnTo>
                  <a:lnTo>
                    <a:pt x="516855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54" id="54"/>
            <p:cNvSpPr txBox="true"/>
            <p:nvPr/>
          </p:nvSpPr>
          <p:spPr>
            <a:xfrm>
              <a:off x="0" y="-38100"/>
              <a:ext cx="516855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9490018" y="5938552"/>
            <a:ext cx="811160" cy="772297"/>
            <a:chOff x="0" y="0"/>
            <a:chExt cx="516855" cy="492093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516855" cy="492093"/>
            </a:xfrm>
            <a:custGeom>
              <a:avLst/>
              <a:gdLst/>
              <a:ahLst/>
              <a:cxnLst/>
              <a:rect r="r" b="b" t="t" l="l"/>
              <a:pathLst>
                <a:path h="492093" w="516855">
                  <a:moveTo>
                    <a:pt x="0" y="0"/>
                  </a:moveTo>
                  <a:lnTo>
                    <a:pt x="516855" y="0"/>
                  </a:lnTo>
                  <a:lnTo>
                    <a:pt x="516855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57" id="57"/>
            <p:cNvSpPr txBox="true"/>
            <p:nvPr/>
          </p:nvSpPr>
          <p:spPr>
            <a:xfrm>
              <a:off x="0" y="-38100"/>
              <a:ext cx="516855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8" id="58"/>
          <p:cNvGrpSpPr/>
          <p:nvPr/>
        </p:nvGrpSpPr>
        <p:grpSpPr>
          <a:xfrm rot="0">
            <a:off x="9490018" y="4036573"/>
            <a:ext cx="811160" cy="772297"/>
            <a:chOff x="0" y="0"/>
            <a:chExt cx="516855" cy="492093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516855" cy="492093"/>
            </a:xfrm>
            <a:custGeom>
              <a:avLst/>
              <a:gdLst/>
              <a:ahLst/>
              <a:cxnLst/>
              <a:rect r="r" b="b" t="t" l="l"/>
              <a:pathLst>
                <a:path h="492093" w="516855">
                  <a:moveTo>
                    <a:pt x="0" y="0"/>
                  </a:moveTo>
                  <a:lnTo>
                    <a:pt x="516855" y="0"/>
                  </a:lnTo>
                  <a:lnTo>
                    <a:pt x="516855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60" id="60"/>
            <p:cNvSpPr txBox="true"/>
            <p:nvPr/>
          </p:nvSpPr>
          <p:spPr>
            <a:xfrm>
              <a:off x="0" y="-38100"/>
              <a:ext cx="516855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1" id="61"/>
          <p:cNvGrpSpPr/>
          <p:nvPr/>
        </p:nvGrpSpPr>
        <p:grpSpPr>
          <a:xfrm rot="0">
            <a:off x="9490018" y="6893084"/>
            <a:ext cx="811160" cy="772297"/>
            <a:chOff x="0" y="0"/>
            <a:chExt cx="516855" cy="492093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516855" cy="492093"/>
            </a:xfrm>
            <a:custGeom>
              <a:avLst/>
              <a:gdLst/>
              <a:ahLst/>
              <a:cxnLst/>
              <a:rect r="r" b="b" t="t" l="l"/>
              <a:pathLst>
                <a:path h="492093" w="516855">
                  <a:moveTo>
                    <a:pt x="0" y="0"/>
                  </a:moveTo>
                  <a:lnTo>
                    <a:pt x="516855" y="0"/>
                  </a:lnTo>
                  <a:lnTo>
                    <a:pt x="516855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63" id="63"/>
            <p:cNvSpPr txBox="true"/>
            <p:nvPr/>
          </p:nvSpPr>
          <p:spPr>
            <a:xfrm>
              <a:off x="0" y="-38100"/>
              <a:ext cx="516855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4" id="64"/>
          <p:cNvGrpSpPr/>
          <p:nvPr/>
        </p:nvGrpSpPr>
        <p:grpSpPr>
          <a:xfrm rot="0">
            <a:off x="9490018" y="4989845"/>
            <a:ext cx="811160" cy="772297"/>
            <a:chOff x="0" y="0"/>
            <a:chExt cx="516855" cy="492093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516855" cy="492093"/>
            </a:xfrm>
            <a:custGeom>
              <a:avLst/>
              <a:gdLst/>
              <a:ahLst/>
              <a:cxnLst/>
              <a:rect r="r" b="b" t="t" l="l"/>
              <a:pathLst>
                <a:path h="492093" w="516855">
                  <a:moveTo>
                    <a:pt x="0" y="0"/>
                  </a:moveTo>
                  <a:lnTo>
                    <a:pt x="516855" y="0"/>
                  </a:lnTo>
                  <a:lnTo>
                    <a:pt x="516855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66" id="66"/>
            <p:cNvSpPr txBox="true"/>
            <p:nvPr/>
          </p:nvSpPr>
          <p:spPr>
            <a:xfrm>
              <a:off x="0" y="-38100"/>
              <a:ext cx="516855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7" id="67"/>
          <p:cNvGrpSpPr/>
          <p:nvPr/>
        </p:nvGrpSpPr>
        <p:grpSpPr>
          <a:xfrm rot="0">
            <a:off x="1839860" y="7845096"/>
            <a:ext cx="6943353" cy="772297"/>
            <a:chOff x="0" y="0"/>
            <a:chExt cx="4424170" cy="492093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0" y="0"/>
              <a:ext cx="4424170" cy="492093"/>
            </a:xfrm>
            <a:custGeom>
              <a:avLst/>
              <a:gdLst/>
              <a:ahLst/>
              <a:cxnLst/>
              <a:rect r="r" b="b" t="t" l="l"/>
              <a:pathLst>
                <a:path h="492093" w="4424170">
                  <a:moveTo>
                    <a:pt x="0" y="0"/>
                  </a:moveTo>
                  <a:lnTo>
                    <a:pt x="4424170" y="0"/>
                  </a:lnTo>
                  <a:lnTo>
                    <a:pt x="4424170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69" id="69"/>
            <p:cNvSpPr txBox="true"/>
            <p:nvPr/>
          </p:nvSpPr>
          <p:spPr>
            <a:xfrm>
              <a:off x="0" y="-38100"/>
              <a:ext cx="4424170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0" id="70"/>
          <p:cNvGrpSpPr/>
          <p:nvPr/>
        </p:nvGrpSpPr>
        <p:grpSpPr>
          <a:xfrm rot="0">
            <a:off x="1028700" y="7845096"/>
            <a:ext cx="811160" cy="772297"/>
            <a:chOff x="0" y="0"/>
            <a:chExt cx="516855" cy="492093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516855" cy="492093"/>
            </a:xfrm>
            <a:custGeom>
              <a:avLst/>
              <a:gdLst/>
              <a:ahLst/>
              <a:cxnLst/>
              <a:rect r="r" b="b" t="t" l="l"/>
              <a:pathLst>
                <a:path h="492093" w="516855">
                  <a:moveTo>
                    <a:pt x="0" y="0"/>
                  </a:moveTo>
                  <a:lnTo>
                    <a:pt x="516855" y="0"/>
                  </a:lnTo>
                  <a:lnTo>
                    <a:pt x="516855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72" id="72"/>
            <p:cNvSpPr txBox="true"/>
            <p:nvPr/>
          </p:nvSpPr>
          <p:spPr>
            <a:xfrm>
              <a:off x="0" y="-38100"/>
              <a:ext cx="516855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3" id="73"/>
          <p:cNvSpPr txBox="true"/>
          <p:nvPr/>
        </p:nvSpPr>
        <p:spPr>
          <a:xfrm rot="0">
            <a:off x="855722" y="10111901"/>
            <a:ext cx="5676492" cy="340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36"/>
              </a:lnSpc>
              <a:spcBef>
                <a:spcPct val="0"/>
              </a:spcBef>
            </a:pPr>
            <a:r>
              <a:rPr lang="en-US" b="true" sz="1954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</a:t>
            </a:r>
            <a:r>
              <a:rPr lang="en-US" b="true" sz="1954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everexinfotech.com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2061882" y="3096059"/>
            <a:ext cx="6814240" cy="692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DEFINE SALARY HEADS LIKE HRA, ALLOWANCE AND DEDUCTIONS 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2061882" y="5958317"/>
            <a:ext cx="6460212" cy="692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AUTOMATE PAYROLL USING ATTENDANCE AND LEAVE DATA 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2061882" y="4056338"/>
            <a:ext cx="6814240" cy="692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CREATE PAY STRUCTURE FOR ROLES AND DEPARTMENT </a:t>
            </a:r>
          </a:p>
        </p:txBody>
      </p:sp>
      <p:sp>
        <p:nvSpPr>
          <p:cNvPr name="TextBox 77" id="77"/>
          <p:cNvSpPr txBox="true"/>
          <p:nvPr/>
        </p:nvSpPr>
        <p:spPr>
          <a:xfrm rot="0">
            <a:off x="2061882" y="6912848"/>
            <a:ext cx="6671245" cy="692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AUTO-CALCULATE TDS BASED ON EMPLOYEE DEDUCTIONS </a:t>
            </a:r>
          </a:p>
        </p:txBody>
      </p:sp>
      <p:sp>
        <p:nvSpPr>
          <p:cNvPr name="TextBox 78" id="78"/>
          <p:cNvSpPr txBox="true"/>
          <p:nvPr/>
        </p:nvSpPr>
        <p:spPr>
          <a:xfrm rot="0">
            <a:off x="2061882" y="5009610"/>
            <a:ext cx="6900020" cy="692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ADD MONTHLY INCENTIVES, BONUSES AND DEDUCTIONS EASILY </a:t>
            </a:r>
          </a:p>
        </p:txBody>
      </p:sp>
      <p:sp>
        <p:nvSpPr>
          <p:cNvPr name="TextBox 79" id="79"/>
          <p:cNvSpPr txBox="true"/>
          <p:nvPr/>
        </p:nvSpPr>
        <p:spPr>
          <a:xfrm rot="0">
            <a:off x="10523199" y="3097319"/>
            <a:ext cx="6814240" cy="692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TRACK ARREARS AND BONUSES ACROSS PAYROLL CYCLES </a:t>
            </a:r>
          </a:p>
        </p:txBody>
      </p:sp>
      <p:sp>
        <p:nvSpPr>
          <p:cNvPr name="TextBox 80" id="80"/>
          <p:cNvSpPr txBox="true"/>
          <p:nvPr/>
        </p:nvSpPr>
        <p:spPr>
          <a:xfrm rot="0">
            <a:off x="10523199" y="5959576"/>
            <a:ext cx="6460212" cy="692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RECORD DEBIT NOTES WITH SUPPORTING DOCUMENTATION </a:t>
            </a:r>
          </a:p>
        </p:txBody>
      </p:sp>
      <p:sp>
        <p:nvSpPr>
          <p:cNvPr name="TextBox 81" id="81"/>
          <p:cNvSpPr txBox="true"/>
          <p:nvPr/>
        </p:nvSpPr>
        <p:spPr>
          <a:xfrm rot="0">
            <a:off x="10523199" y="4057597"/>
            <a:ext cx="6814240" cy="692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DOWNLOAD SALARY SHEETS AND EMPLOYEE SALARY CARDS </a:t>
            </a:r>
          </a:p>
        </p:txBody>
      </p:sp>
      <p:sp>
        <p:nvSpPr>
          <p:cNvPr name="TextBox 82" id="82"/>
          <p:cNvSpPr txBox="true"/>
          <p:nvPr/>
        </p:nvSpPr>
        <p:spPr>
          <a:xfrm rot="0">
            <a:off x="10523199" y="6914108"/>
            <a:ext cx="6671245" cy="692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ENSURE STATUTORY COMPLIANCE AND LABOUR LAW WITH AUTOMATION </a:t>
            </a:r>
          </a:p>
        </p:txBody>
      </p:sp>
      <p:sp>
        <p:nvSpPr>
          <p:cNvPr name="TextBox 83" id="83"/>
          <p:cNvSpPr txBox="true"/>
          <p:nvPr/>
        </p:nvSpPr>
        <p:spPr>
          <a:xfrm rot="0">
            <a:off x="10523199" y="5010869"/>
            <a:ext cx="6900020" cy="692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MANAGE EMPLOYEE LOANS AND AUTO-DEDUCT EMIS </a:t>
            </a:r>
          </a:p>
        </p:txBody>
      </p:sp>
      <p:sp>
        <p:nvSpPr>
          <p:cNvPr name="TextBox 84" id="84"/>
          <p:cNvSpPr txBox="true"/>
          <p:nvPr/>
        </p:nvSpPr>
        <p:spPr>
          <a:xfrm rot="0">
            <a:off x="2061882" y="7866121"/>
            <a:ext cx="6671245" cy="692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GENERATE PAYSLIPS WITH EARNING AND DEDUCTIONS BREAKDOWNS </a:t>
            </a:r>
          </a:p>
        </p:txBody>
      </p:sp>
      <p:grpSp>
        <p:nvGrpSpPr>
          <p:cNvPr name="Group 85" id="85"/>
          <p:cNvGrpSpPr/>
          <p:nvPr/>
        </p:nvGrpSpPr>
        <p:grpSpPr>
          <a:xfrm rot="0">
            <a:off x="3541977" y="1089367"/>
            <a:ext cx="11204046" cy="1205505"/>
            <a:chOff x="0" y="0"/>
            <a:chExt cx="14938728" cy="1607339"/>
          </a:xfrm>
        </p:grpSpPr>
        <p:sp>
          <p:nvSpPr>
            <p:cNvPr name="TextBox 86" id="86"/>
            <p:cNvSpPr txBox="true"/>
            <p:nvPr/>
          </p:nvSpPr>
          <p:spPr>
            <a:xfrm rot="0">
              <a:off x="0" y="0"/>
              <a:ext cx="14938728" cy="800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1">
                <a:lnSpc>
                  <a:spcPts val="4799"/>
                </a:lnSpc>
              </a:pPr>
              <a:r>
                <a:rPr lang="en-US" b="true" sz="3999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Payroll Management</a:t>
              </a:r>
            </a:p>
          </p:txBody>
        </p:sp>
        <p:sp>
          <p:nvSpPr>
            <p:cNvPr name="TextBox 87" id="87"/>
            <p:cNvSpPr txBox="true"/>
            <p:nvPr/>
          </p:nvSpPr>
          <p:spPr>
            <a:xfrm rot="0">
              <a:off x="735021" y="993295"/>
              <a:ext cx="13468686" cy="6140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900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0250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 descr="Blue Yellow Hexagon Background"/>
          <p:cNvSpPr/>
          <p:nvPr/>
        </p:nvSpPr>
        <p:spPr>
          <a:xfrm flipH="false" flipV="false" rot="0">
            <a:off x="0" y="-4109266"/>
            <a:ext cx="18288000" cy="18288000"/>
          </a:xfrm>
          <a:custGeom>
            <a:avLst/>
            <a:gdLst/>
            <a:ahLst/>
            <a:cxnLst/>
            <a:rect r="r" b="b" t="t" l="l"/>
            <a:pathLst>
              <a:path h="18288000" w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 descr="Halftone arrow icon."/>
          <p:cNvSpPr/>
          <p:nvPr/>
        </p:nvSpPr>
        <p:spPr>
          <a:xfrm flipH="false" flipV="false" rot="0">
            <a:off x="12610588" y="7715603"/>
            <a:ext cx="5677412" cy="2736986"/>
          </a:xfrm>
          <a:custGeom>
            <a:avLst/>
            <a:gdLst/>
            <a:ahLst/>
            <a:cxnLst/>
            <a:rect r="r" b="b" t="t" l="l"/>
            <a:pathLst>
              <a:path h="2736986" w="5677412">
                <a:moveTo>
                  <a:pt x="0" y="0"/>
                </a:moveTo>
                <a:lnTo>
                  <a:pt x="5677412" y="0"/>
                </a:lnTo>
                <a:lnTo>
                  <a:pt x="5677412" y="2736985"/>
                </a:lnTo>
                <a:lnTo>
                  <a:pt x="0" y="27369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884834" y="2072770"/>
            <a:ext cx="6386353" cy="6546460"/>
            <a:chOff x="0" y="0"/>
            <a:chExt cx="5907123" cy="605521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907123" cy="6055216"/>
            </a:xfrm>
            <a:custGeom>
              <a:avLst/>
              <a:gdLst/>
              <a:ahLst/>
              <a:cxnLst/>
              <a:rect r="r" b="b" t="t" l="l"/>
              <a:pathLst>
                <a:path h="6055216" w="5907123">
                  <a:moveTo>
                    <a:pt x="5782663" y="6055216"/>
                  </a:moveTo>
                  <a:lnTo>
                    <a:pt x="124460" y="6055216"/>
                  </a:lnTo>
                  <a:cubicBezTo>
                    <a:pt x="55880" y="6055216"/>
                    <a:pt x="0" y="5999336"/>
                    <a:pt x="0" y="593075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82663" y="0"/>
                  </a:lnTo>
                  <a:cubicBezTo>
                    <a:pt x="5851243" y="0"/>
                    <a:pt x="5907123" y="55880"/>
                    <a:pt x="5907123" y="124460"/>
                  </a:cubicBezTo>
                  <a:lnTo>
                    <a:pt x="5907123" y="5930756"/>
                  </a:lnTo>
                  <a:cubicBezTo>
                    <a:pt x="5907123" y="5999336"/>
                    <a:pt x="5851243" y="6055216"/>
                    <a:pt x="5782663" y="605521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0" y="10110868"/>
            <a:ext cx="7387936" cy="378632"/>
          </a:xfrm>
          <a:custGeom>
            <a:avLst/>
            <a:gdLst/>
            <a:ahLst/>
            <a:cxnLst/>
            <a:rect r="r" b="b" t="t" l="l"/>
            <a:pathLst>
              <a:path h="378632" w="7387936">
                <a:moveTo>
                  <a:pt x="0" y="0"/>
                </a:moveTo>
                <a:lnTo>
                  <a:pt x="7387936" y="0"/>
                </a:lnTo>
                <a:lnTo>
                  <a:pt x="7387936" y="378632"/>
                </a:lnTo>
                <a:lnTo>
                  <a:pt x="0" y="3786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9258082" y="2133946"/>
            <a:ext cx="8001218" cy="6424107"/>
            <a:chOff x="0" y="0"/>
            <a:chExt cx="7467600" cy="599567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467600" cy="4513580"/>
            </a:xfrm>
            <a:custGeom>
              <a:avLst/>
              <a:gdLst/>
              <a:ahLst/>
              <a:cxnLst/>
              <a:rect r="r" b="b" t="t" l="l"/>
              <a:pathLst>
                <a:path h="4513580" w="746760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4514850"/>
              <a:ext cx="7467600" cy="695960"/>
            </a:xfrm>
            <a:custGeom>
              <a:avLst/>
              <a:gdLst/>
              <a:ahLst/>
              <a:cxnLst/>
              <a:rect r="r" b="b" t="t" l="l"/>
              <a:pathLst>
                <a:path h="695960" w="746760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2429510" y="5210810"/>
              <a:ext cx="2606040" cy="791210"/>
            </a:xfrm>
            <a:custGeom>
              <a:avLst/>
              <a:gdLst/>
              <a:ahLst/>
              <a:cxnLst/>
              <a:rect r="r" b="b" t="t" l="l"/>
              <a:pathLst>
                <a:path h="791210" w="260604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314960" y="353060"/>
              <a:ext cx="6827520" cy="3835400"/>
            </a:xfrm>
            <a:custGeom>
              <a:avLst/>
              <a:gdLst/>
              <a:ahLst/>
              <a:cxnLst/>
              <a:rect r="r" b="b" t="t" l="l"/>
              <a:pathLst>
                <a:path h="3835400" w="682752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9"/>
              <a:stretch>
                <a:fillRect l="-1475" t="0" r="-1475" b="0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2472726" y="2723345"/>
            <a:ext cx="5210569" cy="34340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62"/>
              </a:lnSpc>
              <a:spcBef>
                <a:spcPct val="0"/>
              </a:spcBef>
            </a:pPr>
            <a:r>
              <a:rPr lang="en-US" b="true" sz="4147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Enhance your SKY ERP HRM expe</a:t>
            </a:r>
            <a:r>
              <a:rPr lang="en-US" b="true" sz="4147" u="non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rience with powerful add-on modules tailored to your needs. 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472726" y="6644326"/>
            <a:ext cx="5210569" cy="1071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03"/>
              </a:lnSpc>
              <a:spcBef>
                <a:spcPct val="0"/>
              </a:spcBef>
            </a:pPr>
            <a:r>
              <a:rPr lang="en-US" b="true" sz="207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Thes</a:t>
            </a:r>
            <a:r>
              <a:rPr lang="en-US" b="true" sz="2073" u="non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 premium features are available at an additional cost to maximise functionality and flexibility.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55722" y="10111901"/>
            <a:ext cx="5676492" cy="340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36"/>
              </a:lnSpc>
              <a:spcBef>
                <a:spcPct val="0"/>
              </a:spcBef>
            </a:pPr>
            <a:r>
              <a:rPr lang="en-US" b="true" sz="1954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</a:t>
            </a:r>
            <a:r>
              <a:rPr lang="en-US" b="true" sz="1954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everexinfotech.com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0250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4109266"/>
            <a:ext cx="18288000" cy="18288000"/>
          </a:xfrm>
          <a:custGeom>
            <a:avLst/>
            <a:gdLst/>
            <a:ahLst/>
            <a:cxnLst/>
            <a:rect r="r" b="b" t="t" l="l"/>
            <a:pathLst>
              <a:path h="18288000" w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10588" y="7715603"/>
            <a:ext cx="5677412" cy="2736986"/>
          </a:xfrm>
          <a:custGeom>
            <a:avLst/>
            <a:gdLst/>
            <a:ahLst/>
            <a:cxnLst/>
            <a:rect r="r" b="b" t="t" l="l"/>
            <a:pathLst>
              <a:path h="2736986" w="5677412">
                <a:moveTo>
                  <a:pt x="0" y="0"/>
                </a:moveTo>
                <a:lnTo>
                  <a:pt x="5677412" y="0"/>
                </a:lnTo>
                <a:lnTo>
                  <a:pt x="5677412" y="2736985"/>
                </a:lnTo>
                <a:lnTo>
                  <a:pt x="0" y="27369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0">
            <a:off x="-369380" y="852832"/>
            <a:ext cx="1279725" cy="0"/>
          </a:xfrm>
          <a:prstGeom prst="line">
            <a:avLst/>
          </a:prstGeom>
          <a:ln cap="flat" w="38100">
            <a:solidFill>
              <a:srgbClr val="ED1C2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0" y="10110868"/>
            <a:ext cx="7387936" cy="378632"/>
          </a:xfrm>
          <a:custGeom>
            <a:avLst/>
            <a:gdLst/>
            <a:ahLst/>
            <a:cxnLst/>
            <a:rect r="r" b="b" t="t" l="l"/>
            <a:pathLst>
              <a:path h="378632" w="7387936">
                <a:moveTo>
                  <a:pt x="0" y="0"/>
                </a:moveTo>
                <a:lnTo>
                  <a:pt x="7387936" y="0"/>
                </a:lnTo>
                <a:lnTo>
                  <a:pt x="7387936" y="378632"/>
                </a:lnTo>
                <a:lnTo>
                  <a:pt x="0" y="3786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357994" y="628448"/>
            <a:ext cx="11204046" cy="1205505"/>
            <a:chOff x="0" y="0"/>
            <a:chExt cx="14938728" cy="1607339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0"/>
              <a:ext cx="14938728" cy="800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1">
                <a:lnSpc>
                  <a:spcPts val="4799"/>
                </a:lnSpc>
              </a:pPr>
              <a:r>
                <a:rPr lang="en-US" b="true" sz="3999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Apprais</a:t>
              </a:r>
              <a:r>
                <a:rPr lang="en-US" b="true" sz="3999" strike="noStrike" u="non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al &amp; </a:t>
              </a:r>
              <a:r>
                <a:rPr lang="en-US" b="true" sz="3999" strike="noStrike" u="non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P</a:t>
              </a:r>
              <a:r>
                <a:rPr lang="en-US" b="true" sz="3999" strike="noStrike" u="non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e</a:t>
              </a:r>
              <a:r>
                <a:rPr lang="en-US" b="true" sz="3999" strike="noStrike" u="non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rform</a:t>
              </a:r>
              <a:r>
                <a:rPr lang="en-US" b="true" sz="3999" strike="noStrike" u="non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ance Management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735021" y="993295"/>
              <a:ext cx="13468686" cy="6140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9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721253" y="1677045"/>
            <a:ext cx="8142548" cy="772297"/>
            <a:chOff x="0" y="0"/>
            <a:chExt cx="5188273" cy="49209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188274" cy="492093"/>
            </a:xfrm>
            <a:custGeom>
              <a:avLst/>
              <a:gdLst/>
              <a:ahLst/>
              <a:cxnLst/>
              <a:rect r="r" b="b" t="t" l="l"/>
              <a:pathLst>
                <a:path h="492093" w="5188274">
                  <a:moveTo>
                    <a:pt x="0" y="0"/>
                  </a:moveTo>
                  <a:lnTo>
                    <a:pt x="5188274" y="0"/>
                  </a:lnTo>
                  <a:lnTo>
                    <a:pt x="5188274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5188273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721253" y="4391468"/>
            <a:ext cx="8142548" cy="772297"/>
            <a:chOff x="0" y="0"/>
            <a:chExt cx="5188273" cy="49209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188274" cy="492093"/>
            </a:xfrm>
            <a:custGeom>
              <a:avLst/>
              <a:gdLst/>
              <a:ahLst/>
              <a:cxnLst/>
              <a:rect r="r" b="b" t="t" l="l"/>
              <a:pathLst>
                <a:path h="492093" w="5188274">
                  <a:moveTo>
                    <a:pt x="0" y="0"/>
                  </a:moveTo>
                  <a:lnTo>
                    <a:pt x="5188274" y="0"/>
                  </a:lnTo>
                  <a:lnTo>
                    <a:pt x="5188274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5188273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721253" y="2580174"/>
            <a:ext cx="8142548" cy="772297"/>
            <a:chOff x="0" y="0"/>
            <a:chExt cx="5188273" cy="49209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5188274" cy="492093"/>
            </a:xfrm>
            <a:custGeom>
              <a:avLst/>
              <a:gdLst/>
              <a:ahLst/>
              <a:cxnLst/>
              <a:rect r="r" b="b" t="t" l="l"/>
              <a:pathLst>
                <a:path h="492093" w="5188274">
                  <a:moveTo>
                    <a:pt x="0" y="0"/>
                  </a:moveTo>
                  <a:lnTo>
                    <a:pt x="5188274" y="0"/>
                  </a:lnTo>
                  <a:lnTo>
                    <a:pt x="5188274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5188273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721253" y="5297116"/>
            <a:ext cx="8142548" cy="772297"/>
            <a:chOff x="0" y="0"/>
            <a:chExt cx="5188273" cy="492093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188274" cy="492093"/>
            </a:xfrm>
            <a:custGeom>
              <a:avLst/>
              <a:gdLst/>
              <a:ahLst/>
              <a:cxnLst/>
              <a:rect r="r" b="b" t="t" l="l"/>
              <a:pathLst>
                <a:path h="492093" w="5188274">
                  <a:moveTo>
                    <a:pt x="0" y="0"/>
                  </a:moveTo>
                  <a:lnTo>
                    <a:pt x="5188274" y="0"/>
                  </a:lnTo>
                  <a:lnTo>
                    <a:pt x="5188274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5188273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721253" y="3485821"/>
            <a:ext cx="8142548" cy="772297"/>
            <a:chOff x="0" y="0"/>
            <a:chExt cx="5188273" cy="49209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188274" cy="492093"/>
            </a:xfrm>
            <a:custGeom>
              <a:avLst/>
              <a:gdLst/>
              <a:ahLst/>
              <a:cxnLst/>
              <a:rect r="r" b="b" t="t" l="l"/>
              <a:pathLst>
                <a:path h="492093" w="5188274">
                  <a:moveTo>
                    <a:pt x="0" y="0"/>
                  </a:moveTo>
                  <a:lnTo>
                    <a:pt x="5188274" y="0"/>
                  </a:lnTo>
                  <a:lnTo>
                    <a:pt x="5188274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5188273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721253" y="6202763"/>
            <a:ext cx="8142548" cy="772297"/>
            <a:chOff x="0" y="0"/>
            <a:chExt cx="5188273" cy="492093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5188274" cy="492093"/>
            </a:xfrm>
            <a:custGeom>
              <a:avLst/>
              <a:gdLst/>
              <a:ahLst/>
              <a:cxnLst/>
              <a:rect r="r" b="b" t="t" l="l"/>
              <a:pathLst>
                <a:path h="492093" w="5188274">
                  <a:moveTo>
                    <a:pt x="0" y="0"/>
                  </a:moveTo>
                  <a:lnTo>
                    <a:pt x="5188274" y="0"/>
                  </a:lnTo>
                  <a:lnTo>
                    <a:pt x="5188274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5188273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769997" y="1677045"/>
            <a:ext cx="951256" cy="772297"/>
            <a:chOff x="0" y="0"/>
            <a:chExt cx="606122" cy="492093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769997" y="4391468"/>
            <a:ext cx="951256" cy="772297"/>
            <a:chOff x="0" y="0"/>
            <a:chExt cx="606122" cy="492093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769997" y="2580174"/>
            <a:ext cx="951256" cy="772297"/>
            <a:chOff x="0" y="0"/>
            <a:chExt cx="606122" cy="49209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769997" y="5297116"/>
            <a:ext cx="951256" cy="772297"/>
            <a:chOff x="0" y="0"/>
            <a:chExt cx="606122" cy="492093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769997" y="3485821"/>
            <a:ext cx="951256" cy="772297"/>
            <a:chOff x="0" y="0"/>
            <a:chExt cx="606122" cy="492093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769997" y="6202763"/>
            <a:ext cx="951256" cy="772297"/>
            <a:chOff x="0" y="0"/>
            <a:chExt cx="606122" cy="492093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1721253" y="7108410"/>
            <a:ext cx="8142548" cy="772297"/>
            <a:chOff x="0" y="0"/>
            <a:chExt cx="5188273" cy="492093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5188274" cy="492093"/>
            </a:xfrm>
            <a:custGeom>
              <a:avLst/>
              <a:gdLst/>
              <a:ahLst/>
              <a:cxnLst/>
              <a:rect r="r" b="b" t="t" l="l"/>
              <a:pathLst>
                <a:path h="492093" w="5188274">
                  <a:moveTo>
                    <a:pt x="0" y="0"/>
                  </a:moveTo>
                  <a:lnTo>
                    <a:pt x="5188274" y="0"/>
                  </a:lnTo>
                  <a:lnTo>
                    <a:pt x="5188274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48" id="48"/>
            <p:cNvSpPr txBox="true"/>
            <p:nvPr/>
          </p:nvSpPr>
          <p:spPr>
            <a:xfrm>
              <a:off x="0" y="-38100"/>
              <a:ext cx="5188273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1721253" y="8014058"/>
            <a:ext cx="8142548" cy="772297"/>
            <a:chOff x="0" y="0"/>
            <a:chExt cx="5188273" cy="492093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5188274" cy="492093"/>
            </a:xfrm>
            <a:custGeom>
              <a:avLst/>
              <a:gdLst/>
              <a:ahLst/>
              <a:cxnLst/>
              <a:rect r="r" b="b" t="t" l="l"/>
              <a:pathLst>
                <a:path h="492093" w="5188274">
                  <a:moveTo>
                    <a:pt x="0" y="0"/>
                  </a:moveTo>
                  <a:lnTo>
                    <a:pt x="5188274" y="0"/>
                  </a:lnTo>
                  <a:lnTo>
                    <a:pt x="5188274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51" id="51"/>
            <p:cNvSpPr txBox="true"/>
            <p:nvPr/>
          </p:nvSpPr>
          <p:spPr>
            <a:xfrm>
              <a:off x="0" y="-38100"/>
              <a:ext cx="5188273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769997" y="7108410"/>
            <a:ext cx="951256" cy="772297"/>
            <a:chOff x="0" y="0"/>
            <a:chExt cx="606122" cy="492093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54" id="54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769997" y="8014058"/>
            <a:ext cx="951256" cy="772297"/>
            <a:chOff x="0" y="0"/>
            <a:chExt cx="606122" cy="492093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57" id="57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8" id="58"/>
          <p:cNvGrpSpPr/>
          <p:nvPr/>
        </p:nvGrpSpPr>
        <p:grpSpPr>
          <a:xfrm rot="0">
            <a:off x="1721253" y="8919705"/>
            <a:ext cx="8142548" cy="772297"/>
            <a:chOff x="0" y="0"/>
            <a:chExt cx="5188273" cy="492093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5188274" cy="492093"/>
            </a:xfrm>
            <a:custGeom>
              <a:avLst/>
              <a:gdLst/>
              <a:ahLst/>
              <a:cxnLst/>
              <a:rect r="r" b="b" t="t" l="l"/>
              <a:pathLst>
                <a:path h="492093" w="5188274">
                  <a:moveTo>
                    <a:pt x="0" y="0"/>
                  </a:moveTo>
                  <a:lnTo>
                    <a:pt x="5188274" y="0"/>
                  </a:lnTo>
                  <a:lnTo>
                    <a:pt x="5188274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name="TextBox 60" id="60"/>
            <p:cNvSpPr txBox="true"/>
            <p:nvPr/>
          </p:nvSpPr>
          <p:spPr>
            <a:xfrm>
              <a:off x="0" y="-38100"/>
              <a:ext cx="5188273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1" id="61"/>
          <p:cNvGrpSpPr/>
          <p:nvPr/>
        </p:nvGrpSpPr>
        <p:grpSpPr>
          <a:xfrm rot="0">
            <a:off x="769997" y="8919705"/>
            <a:ext cx="951256" cy="772297"/>
            <a:chOff x="0" y="0"/>
            <a:chExt cx="606122" cy="492093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606122" cy="492093"/>
            </a:xfrm>
            <a:custGeom>
              <a:avLst/>
              <a:gdLst/>
              <a:ahLst/>
              <a:cxnLst/>
              <a:rect r="r" b="b" t="t" l="l"/>
              <a:pathLst>
                <a:path h="492093" w="606122">
                  <a:moveTo>
                    <a:pt x="0" y="0"/>
                  </a:moveTo>
                  <a:lnTo>
                    <a:pt x="606122" y="0"/>
                  </a:lnTo>
                  <a:lnTo>
                    <a:pt x="606122" y="492093"/>
                  </a:lnTo>
                  <a:lnTo>
                    <a:pt x="0" y="492093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63" id="63"/>
            <p:cNvSpPr txBox="true"/>
            <p:nvPr/>
          </p:nvSpPr>
          <p:spPr>
            <a:xfrm>
              <a:off x="0" y="-38100"/>
              <a:ext cx="606122" cy="530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4" id="64"/>
          <p:cNvGrpSpPr>
            <a:grpSpLocks noChangeAspect="true"/>
          </p:cNvGrpSpPr>
          <p:nvPr/>
        </p:nvGrpSpPr>
        <p:grpSpPr>
          <a:xfrm rot="0">
            <a:off x="10073351" y="2528091"/>
            <a:ext cx="8001218" cy="6424107"/>
            <a:chOff x="0" y="0"/>
            <a:chExt cx="7467600" cy="599567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7467600" cy="4513580"/>
            </a:xfrm>
            <a:custGeom>
              <a:avLst/>
              <a:gdLst/>
              <a:ahLst/>
              <a:cxnLst/>
              <a:rect r="r" b="b" t="t" l="l"/>
              <a:pathLst>
                <a:path h="4513580" w="746760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66" id="66"/>
            <p:cNvSpPr/>
            <p:nvPr/>
          </p:nvSpPr>
          <p:spPr>
            <a:xfrm flipH="false" flipV="false" rot="0">
              <a:off x="0" y="4514850"/>
              <a:ext cx="7467600" cy="695960"/>
            </a:xfrm>
            <a:custGeom>
              <a:avLst/>
              <a:gdLst/>
              <a:ahLst/>
              <a:cxnLst/>
              <a:rect r="r" b="b" t="t" l="l"/>
              <a:pathLst>
                <a:path h="695960" w="746760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67" id="67"/>
            <p:cNvSpPr/>
            <p:nvPr/>
          </p:nvSpPr>
          <p:spPr>
            <a:xfrm flipH="false" flipV="false" rot="0">
              <a:off x="2429510" y="5210810"/>
              <a:ext cx="2606040" cy="791210"/>
            </a:xfrm>
            <a:custGeom>
              <a:avLst/>
              <a:gdLst/>
              <a:ahLst/>
              <a:cxnLst/>
              <a:rect r="r" b="b" t="t" l="l"/>
              <a:pathLst>
                <a:path h="791210" w="260604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</p:sp>
        <p:sp>
          <p:nvSpPr>
            <p:cNvPr name="Freeform 68" id="68"/>
            <p:cNvSpPr/>
            <p:nvPr/>
          </p:nvSpPr>
          <p:spPr>
            <a:xfrm flipH="false" flipV="false" rot="0">
              <a:off x="314960" y="353060"/>
              <a:ext cx="6827520" cy="3835400"/>
            </a:xfrm>
            <a:custGeom>
              <a:avLst/>
              <a:gdLst/>
              <a:ahLst/>
              <a:cxnLst/>
              <a:rect r="r" b="b" t="t" l="l"/>
              <a:pathLst>
                <a:path h="3835400" w="682752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9"/>
              <a:stretch>
                <a:fillRect l="-3514" t="0" r="-3514" b="0"/>
              </a:stretch>
            </a:blipFill>
          </p:spPr>
        </p:sp>
      </p:grpSp>
      <p:sp>
        <p:nvSpPr>
          <p:cNvPr name="TextBox 69" id="69"/>
          <p:cNvSpPr txBox="true"/>
          <p:nvPr/>
        </p:nvSpPr>
        <p:spPr>
          <a:xfrm rot="0">
            <a:off x="855722" y="10111901"/>
            <a:ext cx="5676492" cy="340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36"/>
              </a:lnSpc>
              <a:spcBef>
                <a:spcPct val="0"/>
              </a:spcBef>
            </a:pPr>
            <a:r>
              <a:rPr lang="en-US" b="true" sz="1954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</a:t>
            </a:r>
            <a:r>
              <a:rPr lang="en-US" b="true" sz="1954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everexinfotech.com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1981621" y="1698069"/>
            <a:ext cx="7991135" cy="692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DEFINE AND CUSTOMIZATION KPA &amp; KRA FOR EACH DEPARTMENT 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1981621" y="4412493"/>
            <a:ext cx="7575962" cy="692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DEFINE AND ASSIGN TASKS WITHIN PERFORMANCE REVIEWS 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1981621" y="2777411"/>
            <a:ext cx="7991135" cy="339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ASSIGN SPECIFIC KRAS TO EMPLOYEES WITH METRICS 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1981621" y="5494352"/>
            <a:ext cx="7823444" cy="339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TASK PROGRESS OF TASKS LINKED TO APPRAISAL 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1981621" y="3506845"/>
            <a:ext cx="8091731" cy="692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CREATE APPRAISAL QUESTIONS TAILORED TO YOUR FRAMEWORK 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1981621" y="6223787"/>
            <a:ext cx="7422836" cy="692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EVALUATE EMPLOYEES ON DEADLINE AND TASK PRIORITY 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1981621" y="7129434"/>
            <a:ext cx="7823444" cy="692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ENABLE EMPLOYEE TO SELF-ACCESS THEIR PERFORMANCE </a:t>
            </a:r>
          </a:p>
        </p:txBody>
      </p:sp>
      <p:sp>
        <p:nvSpPr>
          <p:cNvPr name="TextBox 77" id="77"/>
          <p:cNvSpPr txBox="true"/>
          <p:nvPr/>
        </p:nvSpPr>
        <p:spPr>
          <a:xfrm rot="0">
            <a:off x="1981621" y="8211294"/>
            <a:ext cx="7422836" cy="339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ALLOWS HODS TO REVIEW EMPLOYEE DELIVERABLES </a:t>
            </a:r>
          </a:p>
        </p:txBody>
      </p:sp>
      <p:sp>
        <p:nvSpPr>
          <p:cNvPr name="TextBox 78" id="78"/>
          <p:cNvSpPr txBox="true"/>
          <p:nvPr/>
        </p:nvSpPr>
        <p:spPr>
          <a:xfrm rot="0">
            <a:off x="1981621" y="8940729"/>
            <a:ext cx="7422836" cy="692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HR CONSOLIDATE DATA FOR FINAL APPRAISAL DECISION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DAGztyaL7J0</dc:identifier>
  <dcterms:modified xsi:type="dcterms:W3CDTF">2011-08-01T06:04:30Z</dcterms:modified>
  <cp:revision>1</cp:revision>
  <dc:title>everexinfotech.com - task 2 - SKY ERP HRM Presentation - Draft 4</dc:title>
</cp:coreProperties>
</file>